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14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7D443-6279-43D0-9AFD-0491CDA584A0}" type="datetimeFigureOut">
              <a:rPr lang="ko-KR" altLang="en-US" smtClean="0"/>
              <a:t>2019-06-13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0B0E-58B2-4303-A4E2-83F78CDD373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7D443-6279-43D0-9AFD-0491CDA584A0}" type="datetimeFigureOut">
              <a:rPr lang="ko-KR" altLang="en-US" smtClean="0"/>
              <a:t>2019-06-13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0B0E-58B2-4303-A4E2-83F78CDD373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7D443-6279-43D0-9AFD-0491CDA584A0}" type="datetimeFigureOut">
              <a:rPr lang="ko-KR" altLang="en-US" smtClean="0"/>
              <a:t>2019-06-13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0B0E-58B2-4303-A4E2-83F78CDD373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7D443-6279-43D0-9AFD-0491CDA584A0}" type="datetimeFigureOut">
              <a:rPr lang="ko-KR" altLang="en-US" smtClean="0"/>
              <a:t>2019-06-13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0B0E-58B2-4303-A4E2-83F78CDD373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7D443-6279-43D0-9AFD-0491CDA584A0}" type="datetimeFigureOut">
              <a:rPr lang="ko-KR" altLang="en-US" smtClean="0"/>
              <a:t>2019-06-13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0B0E-58B2-4303-A4E2-83F78CDD373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7D443-6279-43D0-9AFD-0491CDA584A0}" type="datetimeFigureOut">
              <a:rPr lang="ko-KR" altLang="en-US" smtClean="0"/>
              <a:t>2019-06-13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0B0E-58B2-4303-A4E2-83F78CDD373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7D443-6279-43D0-9AFD-0491CDA584A0}" type="datetimeFigureOut">
              <a:rPr lang="ko-KR" altLang="en-US" smtClean="0"/>
              <a:t>2019-06-13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0B0E-58B2-4303-A4E2-83F78CDD373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7D443-6279-43D0-9AFD-0491CDA584A0}" type="datetimeFigureOut">
              <a:rPr lang="ko-KR" altLang="en-US" smtClean="0"/>
              <a:t>2019-06-13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0B0E-58B2-4303-A4E2-83F78CDD373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7D443-6279-43D0-9AFD-0491CDA584A0}" type="datetimeFigureOut">
              <a:rPr lang="ko-KR" altLang="en-US" smtClean="0"/>
              <a:t>2019-06-13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0B0E-58B2-4303-A4E2-83F78CDD373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7D443-6279-43D0-9AFD-0491CDA584A0}" type="datetimeFigureOut">
              <a:rPr lang="ko-KR" altLang="en-US" smtClean="0"/>
              <a:t>2019-06-13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0B0E-58B2-4303-A4E2-83F78CDD373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7D443-6279-43D0-9AFD-0491CDA584A0}" type="datetimeFigureOut">
              <a:rPr lang="ko-KR" altLang="en-US" smtClean="0"/>
              <a:t>2019-06-13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0B0E-58B2-4303-A4E2-83F78CDD373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7D443-6279-43D0-9AFD-0491CDA584A0}" type="datetimeFigureOut">
              <a:rPr lang="ko-KR" altLang="en-US" smtClean="0"/>
              <a:t>2019-06-13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B0B0E-58B2-4303-A4E2-83F78CDD373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1" name="직선 연결선 130"/>
          <p:cNvCxnSpPr/>
          <p:nvPr/>
        </p:nvCxnSpPr>
        <p:spPr>
          <a:xfrm>
            <a:off x="3419872" y="329514"/>
            <a:ext cx="4968552" cy="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TextBox 131"/>
          <p:cNvSpPr txBox="1"/>
          <p:nvPr/>
        </p:nvSpPr>
        <p:spPr>
          <a:xfrm>
            <a:off x="288170" y="152144"/>
            <a:ext cx="3347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rgbClr val="004C83"/>
                </a:solidFill>
                <a:latin typeface="HY동녘M" pitchFamily="18" charset="-127"/>
                <a:ea typeface="HY동녘M" pitchFamily="18" charset="-127"/>
              </a:rPr>
              <a:t>1. </a:t>
            </a:r>
            <a:r>
              <a:rPr lang="ko-KR" altLang="en-US" sz="1600" dirty="0">
                <a:solidFill>
                  <a:srgbClr val="004C83"/>
                </a:solidFill>
                <a:latin typeface="HY동녘M" pitchFamily="18" charset="-127"/>
                <a:ea typeface="HY동녘M" pitchFamily="18" charset="-127"/>
              </a:rPr>
              <a:t>해외어학연수 학점 인정 </a:t>
            </a:r>
            <a:r>
              <a:rPr lang="ko-KR" altLang="en-US" sz="1600" dirty="0" smtClean="0">
                <a:solidFill>
                  <a:srgbClr val="004C83"/>
                </a:solidFill>
                <a:latin typeface="HY동녘M" pitchFamily="18" charset="-127"/>
                <a:ea typeface="HY동녘M" pitchFamily="18" charset="-127"/>
              </a:rPr>
              <a:t>안내</a:t>
            </a:r>
            <a:endParaRPr lang="ko-KR" altLang="en-US" sz="1600" dirty="0">
              <a:solidFill>
                <a:srgbClr val="004C83"/>
              </a:solidFill>
              <a:latin typeface="HY동녘M" pitchFamily="18" charset="-127"/>
              <a:ea typeface="HY동녘M" pitchFamily="18" charset="-127"/>
            </a:endParaRPr>
          </a:p>
        </p:txBody>
      </p:sp>
      <p:grpSp>
        <p:nvGrpSpPr>
          <p:cNvPr id="135" name="그룹 38"/>
          <p:cNvGrpSpPr/>
          <p:nvPr/>
        </p:nvGrpSpPr>
        <p:grpSpPr>
          <a:xfrm>
            <a:off x="8735594" y="-24"/>
            <a:ext cx="660942" cy="6858024"/>
            <a:chOff x="8483090" y="-24"/>
            <a:chExt cx="660942" cy="6858024"/>
          </a:xfrm>
        </p:grpSpPr>
        <p:sp>
          <p:nvSpPr>
            <p:cNvPr id="138" name="직사각형 137"/>
            <p:cNvSpPr/>
            <p:nvPr/>
          </p:nvSpPr>
          <p:spPr>
            <a:xfrm>
              <a:off x="8786842" y="0"/>
              <a:ext cx="357190" cy="6858000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tx2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tx2">
                    <a:lumMod val="60000"/>
                    <a:lumOff val="40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9" name="직사각형 138"/>
            <p:cNvSpPr/>
            <p:nvPr/>
          </p:nvSpPr>
          <p:spPr>
            <a:xfrm flipH="1">
              <a:off x="8615076" y="-24"/>
              <a:ext cx="134822" cy="6858000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40000"/>
                    <a:lumOff val="60000"/>
                    <a:shade val="30000"/>
                    <a:satMod val="115000"/>
                  </a:schemeClr>
                </a:gs>
                <a:gs pos="50000">
                  <a:schemeClr val="tx2">
                    <a:lumMod val="40000"/>
                    <a:lumOff val="60000"/>
                    <a:shade val="67500"/>
                    <a:satMod val="115000"/>
                  </a:schemeClr>
                </a:gs>
                <a:gs pos="100000">
                  <a:schemeClr val="tx2">
                    <a:lumMod val="40000"/>
                    <a:lumOff val="60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0" name="직사각형 139"/>
            <p:cNvSpPr/>
            <p:nvPr/>
          </p:nvSpPr>
          <p:spPr>
            <a:xfrm flipH="1">
              <a:off x="8538034" y="-24"/>
              <a:ext cx="51783" cy="6858000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tx2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tx2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1" name="직사각형 140"/>
            <p:cNvSpPr/>
            <p:nvPr/>
          </p:nvSpPr>
          <p:spPr>
            <a:xfrm flipH="1">
              <a:off x="8483090" y="-24"/>
              <a:ext cx="18000" cy="6858000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tx2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tx2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63" name="Rectangle 3"/>
          <p:cNvSpPr txBox="1">
            <a:spLocks noChangeArrowheads="1"/>
          </p:cNvSpPr>
          <p:nvPr/>
        </p:nvSpPr>
        <p:spPr>
          <a:xfrm>
            <a:off x="1842497" y="671148"/>
            <a:ext cx="5753839" cy="323165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FontTx/>
              <a:buNone/>
            </a:pP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재학생을 원칙으로 하나 해외어학연수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Ⅰ, II 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의 경우 휴학생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하계 또는 동계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도 신청 가능</a:t>
            </a:r>
            <a:endParaRPr lang="en-US" altLang="ko-KR" sz="1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대각선 방향의 모서리가 둥근 사각형 1"/>
          <p:cNvSpPr/>
          <p:nvPr/>
        </p:nvSpPr>
        <p:spPr>
          <a:xfrm>
            <a:off x="385907" y="705872"/>
            <a:ext cx="1364476" cy="252000"/>
          </a:xfrm>
          <a:prstGeom prst="round2DiagRect">
            <a:avLst>
              <a:gd name="adj1" fmla="val 44385"/>
              <a:gd name="adj2" fmla="val 0"/>
            </a:avLst>
          </a:prstGeom>
          <a:gradFill>
            <a:gsLst>
              <a:gs pos="0">
                <a:srgbClr val="0070C0"/>
              </a:gs>
              <a:gs pos="100000">
                <a:srgbClr val="002060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altLang="ko-KR" sz="1100" b="1" dirty="0"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1. 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신청자격</a:t>
            </a:r>
            <a:endParaRPr lang="en-US" altLang="ko-KR" sz="1100" b="1" dirty="0">
              <a:latin typeface="맑은 고딕" pitchFamily="50" charset="-127"/>
              <a:ea typeface="맑은 고딕" pitchFamily="50" charset="-127"/>
              <a:cs typeface="함초롬바탕" panose="02030504000101010101" pitchFamily="18" charset="-127"/>
            </a:endParaRPr>
          </a:p>
        </p:txBody>
      </p:sp>
      <p:sp>
        <p:nvSpPr>
          <p:cNvPr id="68" name="대각선 방향의 모서리가 둥근 사각형 67"/>
          <p:cNvSpPr/>
          <p:nvPr/>
        </p:nvSpPr>
        <p:spPr>
          <a:xfrm>
            <a:off x="385907" y="1025312"/>
            <a:ext cx="1346844" cy="252000"/>
          </a:xfrm>
          <a:prstGeom prst="round2DiagRect">
            <a:avLst>
              <a:gd name="adj1" fmla="val 44385"/>
              <a:gd name="adj2" fmla="val 0"/>
            </a:avLst>
          </a:prstGeom>
          <a:gradFill>
            <a:gsLst>
              <a:gs pos="0">
                <a:srgbClr val="0070C0"/>
              </a:gs>
              <a:gs pos="100000">
                <a:srgbClr val="002060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altLang="ko-KR" sz="1100" b="1" dirty="0"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2. 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어학연수 기관</a:t>
            </a:r>
          </a:p>
        </p:txBody>
      </p:sp>
      <p:sp>
        <p:nvSpPr>
          <p:cNvPr id="69" name="대각선 방향의 모서리가 둥근 사각형 68"/>
          <p:cNvSpPr/>
          <p:nvPr/>
        </p:nvSpPr>
        <p:spPr>
          <a:xfrm>
            <a:off x="385907" y="1337908"/>
            <a:ext cx="1039067" cy="252000"/>
          </a:xfrm>
          <a:prstGeom prst="round2DiagRect">
            <a:avLst>
              <a:gd name="adj1" fmla="val 44385"/>
              <a:gd name="adj2" fmla="val 0"/>
            </a:avLst>
          </a:prstGeom>
          <a:gradFill>
            <a:gsLst>
              <a:gs pos="0">
                <a:srgbClr val="0070C0"/>
              </a:gs>
              <a:gs pos="100000">
                <a:srgbClr val="002060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altLang="ko-KR" sz="1100" b="1" dirty="0"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3. 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신청접수 </a:t>
            </a:r>
          </a:p>
        </p:txBody>
      </p:sp>
      <p:sp>
        <p:nvSpPr>
          <p:cNvPr id="70" name="대각선 방향의 모서리가 둥근 사각형 69"/>
          <p:cNvSpPr/>
          <p:nvPr/>
        </p:nvSpPr>
        <p:spPr>
          <a:xfrm>
            <a:off x="385907" y="1772816"/>
            <a:ext cx="2125903" cy="252000"/>
          </a:xfrm>
          <a:prstGeom prst="round2DiagRect">
            <a:avLst>
              <a:gd name="adj1" fmla="val 39346"/>
              <a:gd name="adj2" fmla="val 0"/>
            </a:avLst>
          </a:prstGeom>
          <a:gradFill>
            <a:gsLst>
              <a:gs pos="0">
                <a:srgbClr val="0070C0"/>
              </a:gs>
              <a:gs pos="100000">
                <a:srgbClr val="002060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altLang="ko-KR" sz="1100" b="1" dirty="0"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4. 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교과과정 편성 </a:t>
            </a:r>
            <a:r>
              <a:rPr lang="en-US" altLang="ko-KR" sz="1100" b="1" dirty="0"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(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일반선택</a:t>
            </a:r>
            <a:r>
              <a:rPr lang="en-US" altLang="ko-KR" sz="1100" b="1" dirty="0"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)</a:t>
            </a:r>
          </a:p>
        </p:txBody>
      </p:sp>
      <p:sp>
        <p:nvSpPr>
          <p:cNvPr id="71" name="대각선 방향의 모서리가 둥근 사각형 70"/>
          <p:cNvSpPr/>
          <p:nvPr/>
        </p:nvSpPr>
        <p:spPr>
          <a:xfrm>
            <a:off x="385907" y="2869870"/>
            <a:ext cx="1664238" cy="252000"/>
          </a:xfrm>
          <a:prstGeom prst="round2DiagRect">
            <a:avLst>
              <a:gd name="adj1" fmla="val 36826"/>
              <a:gd name="adj2" fmla="val 0"/>
            </a:avLst>
          </a:prstGeom>
          <a:gradFill>
            <a:gsLst>
              <a:gs pos="0">
                <a:srgbClr val="0070C0"/>
              </a:gs>
              <a:gs pos="100000">
                <a:srgbClr val="002060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altLang="ko-KR" sz="1100" b="1" dirty="0"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5. 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평가 및 학점 인정 </a:t>
            </a:r>
            <a:endParaRPr lang="en-US" altLang="ko-KR" sz="1100" b="1" dirty="0">
              <a:latin typeface="맑은 고딕" pitchFamily="50" charset="-127"/>
              <a:ea typeface="맑은 고딕" pitchFamily="50" charset="-127"/>
              <a:cs typeface="함초롬바탕" panose="02030504000101010101" pitchFamily="18" charset="-127"/>
            </a:endParaRPr>
          </a:p>
        </p:txBody>
      </p:sp>
      <p:sp>
        <p:nvSpPr>
          <p:cNvPr id="72" name="대각선 방향의 모서리가 둥근 사각형 71"/>
          <p:cNvSpPr/>
          <p:nvPr/>
        </p:nvSpPr>
        <p:spPr>
          <a:xfrm>
            <a:off x="385907" y="3638789"/>
            <a:ext cx="2850460" cy="252000"/>
          </a:xfrm>
          <a:prstGeom prst="round2DiagRect">
            <a:avLst>
              <a:gd name="adj1" fmla="val 44385"/>
              <a:gd name="adj2" fmla="val 0"/>
            </a:avLst>
          </a:prstGeom>
          <a:gradFill>
            <a:gsLst>
              <a:gs pos="0">
                <a:srgbClr val="0070C0"/>
              </a:gs>
              <a:gs pos="100000">
                <a:srgbClr val="002060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altLang="ko-KR" sz="1100" b="1" dirty="0"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6. 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출국 전 신청 시 구비해야 하는 서류</a:t>
            </a:r>
          </a:p>
        </p:txBody>
      </p:sp>
      <p:sp>
        <p:nvSpPr>
          <p:cNvPr id="73" name="대각선 방향의 모서리가 둥근 사각형 72"/>
          <p:cNvSpPr/>
          <p:nvPr/>
        </p:nvSpPr>
        <p:spPr>
          <a:xfrm>
            <a:off x="385907" y="4771605"/>
            <a:ext cx="3466013" cy="252000"/>
          </a:xfrm>
          <a:prstGeom prst="round2DiagRect">
            <a:avLst>
              <a:gd name="adj1" fmla="val 49425"/>
              <a:gd name="adj2" fmla="val 0"/>
            </a:avLst>
          </a:prstGeom>
          <a:gradFill>
            <a:gsLst>
              <a:gs pos="0">
                <a:srgbClr val="0070C0"/>
              </a:gs>
              <a:gs pos="100000">
                <a:srgbClr val="002060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altLang="ko-KR" sz="1100" b="1" dirty="0">
                <a:solidFill>
                  <a:schemeClr val="lt1"/>
                </a:solidFill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7. </a:t>
            </a:r>
            <a:r>
              <a:rPr lang="ko-KR" altLang="en-US" sz="1100" b="1" dirty="0">
                <a:solidFill>
                  <a:schemeClr val="lt1"/>
                </a:solidFill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귀국 후 학점인정 </a:t>
            </a:r>
            <a:r>
              <a:rPr lang="ko-KR" altLang="en-US" sz="1100" b="1" dirty="0" smtClean="0">
                <a:solidFill>
                  <a:schemeClr val="lt1"/>
                </a:solidFill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신청 시 </a:t>
            </a:r>
            <a:r>
              <a:rPr lang="ko-KR" altLang="en-US" sz="1100" b="1" dirty="0">
                <a:solidFill>
                  <a:schemeClr val="lt1"/>
                </a:solidFill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구비해야 하는 서류</a:t>
            </a:r>
          </a:p>
        </p:txBody>
      </p:sp>
      <p:sp>
        <p:nvSpPr>
          <p:cNvPr id="74" name="대각선 방향의 모서리가 둥근 사각형 73"/>
          <p:cNvSpPr/>
          <p:nvPr/>
        </p:nvSpPr>
        <p:spPr>
          <a:xfrm>
            <a:off x="385907" y="6069254"/>
            <a:ext cx="1555234" cy="252000"/>
          </a:xfrm>
          <a:prstGeom prst="round2DiagRect">
            <a:avLst>
              <a:gd name="adj1" fmla="val 49425"/>
              <a:gd name="adj2" fmla="val 0"/>
            </a:avLst>
          </a:prstGeom>
          <a:gradFill>
            <a:gsLst>
              <a:gs pos="0">
                <a:srgbClr val="0070C0"/>
              </a:gs>
              <a:gs pos="100000">
                <a:srgbClr val="002060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altLang="ko-KR" sz="1100" b="1" dirty="0">
                <a:solidFill>
                  <a:schemeClr val="lt1"/>
                </a:solidFill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8. </a:t>
            </a:r>
            <a:r>
              <a:rPr lang="ko-KR" altLang="en-US" sz="1100" b="1" dirty="0" err="1">
                <a:solidFill>
                  <a:schemeClr val="lt1"/>
                </a:solidFill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학점인정원</a:t>
            </a:r>
            <a:r>
              <a:rPr lang="ko-KR" altLang="en-US" sz="1100" b="1" dirty="0">
                <a:solidFill>
                  <a:schemeClr val="lt1"/>
                </a:solidFill>
                <a:latin typeface="맑은 고딕" pitchFamily="50" charset="-127"/>
                <a:ea typeface="맑은 고딕" pitchFamily="50" charset="-127"/>
                <a:cs typeface="함초롬바탕" panose="02030504000101010101" pitchFamily="18" charset="-127"/>
              </a:rPr>
              <a:t> 제출 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411460" y="2060705"/>
            <a:ext cx="81929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Tx/>
              <a:buNone/>
            </a:pPr>
            <a:r>
              <a:rPr lang="ko-KR" altLang="en-US" sz="1000" dirty="0" err="1">
                <a:latin typeface="맑은 고딕" pitchFamily="50" charset="-127"/>
                <a:ea typeface="맑은 고딕" pitchFamily="50" charset="-127"/>
              </a:rPr>
              <a:t>ㆍ해외어학연수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Ⅰ : 3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학점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수업시수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90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시간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이상 충족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이수학기 구분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학기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하계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2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학기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동계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  <a:p>
            <a:pPr algn="just">
              <a:buFontTx/>
              <a:buNone/>
            </a:pPr>
            <a:r>
              <a:rPr lang="ko-KR" altLang="en-US" sz="1000" dirty="0" err="1">
                <a:latin typeface="맑은 고딕" pitchFamily="50" charset="-127"/>
                <a:ea typeface="맑은 고딕" pitchFamily="50" charset="-127"/>
              </a:rPr>
              <a:t>ㆍ해외어학연수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II  : 6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학점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 err="1">
                <a:latin typeface="맑은 고딕" pitchFamily="50" charset="-127"/>
              </a:rPr>
              <a:t>수업시수</a:t>
            </a:r>
            <a:r>
              <a:rPr lang="ko-KR" altLang="en-US" sz="1000" dirty="0">
                <a:latin typeface="맑은 고딕" pitchFamily="50" charset="-127"/>
              </a:rPr>
              <a:t>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180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시간 이상 </a:t>
            </a:r>
            <a:r>
              <a:rPr lang="ko-KR" altLang="en-US" sz="1000" dirty="0">
                <a:latin typeface="맑은 고딕" pitchFamily="50" charset="-127"/>
              </a:rPr>
              <a:t>충족</a:t>
            </a:r>
            <a:r>
              <a:rPr lang="en-US" altLang="ko-KR" sz="1000" dirty="0">
                <a:latin typeface="맑은 고딕" pitchFamily="50" charset="-127"/>
              </a:rPr>
              <a:t>, </a:t>
            </a:r>
            <a:r>
              <a:rPr lang="ko-KR" altLang="en-US" sz="1000" dirty="0">
                <a:latin typeface="맑은 고딕" pitchFamily="50" charset="-127"/>
              </a:rPr>
              <a:t>이수학기 구분 </a:t>
            </a:r>
            <a:r>
              <a:rPr lang="en-US" altLang="ko-KR" sz="1000" dirty="0">
                <a:latin typeface="맑은 고딕" pitchFamily="50" charset="-127"/>
              </a:rPr>
              <a:t>1</a:t>
            </a:r>
            <a:r>
              <a:rPr lang="ko-KR" altLang="en-US" sz="1000" dirty="0">
                <a:latin typeface="맑은 고딕" pitchFamily="50" charset="-127"/>
              </a:rPr>
              <a:t>학기</a:t>
            </a:r>
            <a:r>
              <a:rPr lang="en-US" altLang="ko-KR" sz="1000" dirty="0">
                <a:latin typeface="맑은 고딕" pitchFamily="50" charset="-127"/>
              </a:rPr>
              <a:t>, </a:t>
            </a:r>
            <a:r>
              <a:rPr lang="ko-KR" altLang="en-US" sz="1000" dirty="0">
                <a:latin typeface="맑은 고딕" pitchFamily="50" charset="-127"/>
              </a:rPr>
              <a:t>하계</a:t>
            </a:r>
            <a:r>
              <a:rPr lang="en-US" altLang="ko-KR" sz="1000" dirty="0">
                <a:latin typeface="맑은 고딕" pitchFamily="50" charset="-127"/>
              </a:rPr>
              <a:t>, 2</a:t>
            </a:r>
            <a:r>
              <a:rPr lang="ko-KR" altLang="en-US" sz="1000" dirty="0">
                <a:latin typeface="맑은 고딕" pitchFamily="50" charset="-127"/>
              </a:rPr>
              <a:t>학기</a:t>
            </a:r>
            <a:r>
              <a:rPr lang="en-US" altLang="ko-KR" sz="1000" dirty="0">
                <a:latin typeface="맑은 고딕" pitchFamily="50" charset="-127"/>
              </a:rPr>
              <a:t>, </a:t>
            </a:r>
            <a:r>
              <a:rPr lang="ko-KR" altLang="en-US" sz="1000" dirty="0">
                <a:latin typeface="맑은 고딕" pitchFamily="50" charset="-127"/>
              </a:rPr>
              <a:t>동계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  <a:p>
            <a:pPr algn="just">
              <a:buFontTx/>
              <a:buNone/>
            </a:pPr>
            <a:r>
              <a:rPr lang="ko-KR" altLang="en-US" sz="1000" dirty="0" err="1">
                <a:latin typeface="맑은 고딕" pitchFamily="50" charset="-127"/>
                <a:ea typeface="맑은 고딕" pitchFamily="50" charset="-127"/>
              </a:rPr>
              <a:t>ㆍ해외어학연수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III : 9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학점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수업시수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270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시간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이상 충족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이수학기 구분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학기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2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학기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재학상태 유지해야 하며 등록금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납부해야 함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algn="just">
              <a:buFontTx/>
              <a:buNone/>
            </a:pPr>
            <a:r>
              <a:rPr lang="ko-KR" altLang="en-US" sz="1000" dirty="0" err="1">
                <a:latin typeface="맑은 고딕" pitchFamily="50" charset="-127"/>
                <a:ea typeface="맑은 고딕" pitchFamily="50" charset="-127"/>
              </a:rPr>
              <a:t>ㆍ해외어학연수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IV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: 15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학점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 err="1">
                <a:latin typeface="맑은 고딕" pitchFamily="50" charset="-127"/>
              </a:rPr>
              <a:t>수업시수</a:t>
            </a:r>
            <a:r>
              <a:rPr lang="ko-KR" altLang="en-US" sz="1000" dirty="0">
                <a:latin typeface="맑은 고딕" pitchFamily="50" charset="-127"/>
              </a:rPr>
              <a:t>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450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시간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이상 충족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>
                <a:latin typeface="맑은 고딕" pitchFamily="50" charset="-127"/>
              </a:rPr>
              <a:t>이수학기 구분 </a:t>
            </a:r>
            <a:r>
              <a:rPr lang="en-US" altLang="ko-KR" sz="1000" dirty="0">
                <a:latin typeface="맑은 고딕" pitchFamily="50" charset="-127"/>
              </a:rPr>
              <a:t>1</a:t>
            </a:r>
            <a:r>
              <a:rPr lang="ko-KR" altLang="en-US" sz="1000" dirty="0">
                <a:latin typeface="맑은 고딕" pitchFamily="50" charset="-127"/>
              </a:rPr>
              <a:t>학기</a:t>
            </a:r>
            <a:r>
              <a:rPr lang="en-US" altLang="ko-KR" sz="1000" dirty="0">
                <a:latin typeface="맑은 고딕" pitchFamily="50" charset="-127"/>
              </a:rPr>
              <a:t>, 2</a:t>
            </a:r>
            <a:r>
              <a:rPr lang="ko-KR" altLang="en-US" sz="1000" dirty="0">
                <a:latin typeface="맑은 고딕" pitchFamily="50" charset="-127"/>
              </a:rPr>
              <a:t>학기</a:t>
            </a:r>
            <a:r>
              <a:rPr lang="en-US" altLang="ko-KR" sz="1000" dirty="0">
                <a:latin typeface="맑은 고딕" pitchFamily="50" charset="-127"/>
              </a:rPr>
              <a:t>, </a:t>
            </a:r>
            <a:r>
              <a:rPr lang="ko-KR" altLang="en-US" sz="1000" dirty="0">
                <a:latin typeface="맑은 고딕" pitchFamily="50" charset="-127"/>
              </a:rPr>
              <a:t>재학상태 유지해야 하며 등록금 납부해야 함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11460" y="3121162"/>
            <a:ext cx="74186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Tx/>
              <a:buNone/>
            </a:pPr>
            <a:r>
              <a:rPr lang="ko-KR" altLang="en-US" sz="1000" dirty="0" err="1">
                <a:latin typeface="맑은 고딕" pitchFamily="50" charset="-127"/>
                <a:ea typeface="맑은 고딕" pitchFamily="50" charset="-127"/>
              </a:rPr>
              <a:t>ㆍ성적이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100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점 만점에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60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점 이상이고 출석률이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75%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이상일 경우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Pass</a:t>
            </a:r>
          </a:p>
          <a:p>
            <a:pPr algn="just">
              <a:buFontTx/>
              <a:buNone/>
            </a:pPr>
            <a:r>
              <a:rPr lang="ko-KR" altLang="en-US" sz="1000" dirty="0" err="1">
                <a:latin typeface="맑은 고딕" pitchFamily="50" charset="-127"/>
                <a:ea typeface="맑은 고딕" pitchFamily="50" charset="-127"/>
              </a:rPr>
              <a:t>ㆍ취득한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 성적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학점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은 평점평균 환산 시에는 포함되지 않으며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전체 취득학점에만 포함됨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1460" y="3917943"/>
            <a:ext cx="74186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Tx/>
              <a:buNone/>
            </a:pPr>
            <a:r>
              <a:rPr lang="ko-KR" altLang="en-US" sz="1000" dirty="0" err="1">
                <a:latin typeface="맑은 고딕" pitchFamily="50" charset="-127"/>
                <a:ea typeface="맑은 고딕" pitchFamily="50" charset="-127"/>
              </a:rPr>
              <a:t>ㆍ해외어학연수신청서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부 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연수기간 및 총 수업시간을 정확히 기재</a:t>
            </a:r>
          </a:p>
          <a:p>
            <a:pPr algn="just">
              <a:buFontTx/>
              <a:buNone/>
            </a:pPr>
            <a:r>
              <a:rPr lang="ko-KR" altLang="en-US" sz="1000" dirty="0" err="1">
                <a:latin typeface="맑은 고딕" pitchFamily="50" charset="-127"/>
                <a:ea typeface="맑은 고딕" pitchFamily="50" charset="-127"/>
              </a:rPr>
              <a:t>ㆍ해외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 어학연수기관으로부터 받은 입학허가서 사본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부</a:t>
            </a:r>
          </a:p>
          <a:p>
            <a:pPr algn="just">
              <a:buFontTx/>
              <a:buNone/>
            </a:pPr>
            <a:r>
              <a:rPr lang="ko-KR" altLang="en-US" sz="1000" dirty="0" err="1">
                <a:latin typeface="맑은 고딕" pitchFamily="50" charset="-127"/>
                <a:ea typeface="맑은 고딕" pitchFamily="50" charset="-127"/>
              </a:rPr>
              <a:t>ㆍ항공티켓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 사본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부</a:t>
            </a:r>
          </a:p>
          <a:p>
            <a:pPr algn="just">
              <a:buFontTx/>
              <a:buNone/>
            </a:pPr>
            <a:r>
              <a:rPr lang="ko-KR" altLang="en-US" sz="1000" dirty="0" err="1">
                <a:latin typeface="맑은 고딕" pitchFamily="50" charset="-127"/>
                <a:ea typeface="맑은 고딕" pitchFamily="50" charset="-127"/>
              </a:rPr>
              <a:t>ㆍ영문학습계획서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부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dirty="0" err="1">
                <a:latin typeface="맑은 고딕" pitchFamily="50" charset="-127"/>
                <a:ea typeface="맑은 고딕" pitchFamily="50" charset="-127"/>
              </a:rPr>
              <a:t>비영어권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 국가로 연수를 가는 경우 연수 지역의 언어로 작성 가능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국문 번역본 제출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78" name="직사각형 77"/>
          <p:cNvSpPr/>
          <p:nvPr/>
        </p:nvSpPr>
        <p:spPr>
          <a:xfrm>
            <a:off x="411460" y="5052074"/>
            <a:ext cx="741865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Tx/>
              <a:buNone/>
            </a:pPr>
            <a:r>
              <a:rPr lang="ko-KR" altLang="en-US" sz="1000" dirty="0" err="1">
                <a:latin typeface="맑은 고딕" pitchFamily="50" charset="-127"/>
                <a:ea typeface="맑은 고딕" pitchFamily="50" charset="-127"/>
              </a:rPr>
              <a:t>ㆍ해외연수학점인정원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부</a:t>
            </a:r>
          </a:p>
          <a:p>
            <a:pPr algn="just">
              <a:buFontTx/>
              <a:buNone/>
            </a:pPr>
            <a:r>
              <a:rPr lang="ko-KR" altLang="en-US" sz="1000" dirty="0" err="1">
                <a:latin typeface="맑은 고딕" pitchFamily="50" charset="-127"/>
                <a:ea typeface="맑은 고딕" pitchFamily="50" charset="-127"/>
              </a:rPr>
              <a:t>ㆍ수료증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 및 성적증명서 사본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부</a:t>
            </a:r>
          </a:p>
          <a:p>
            <a:pPr algn="just">
              <a:buFontTx/>
              <a:buNone/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000" b="1" u="sng" dirty="0">
                <a:latin typeface="맑은 고딕" pitchFamily="50" charset="-127"/>
                <a:ea typeface="맑은 고딕" pitchFamily="50" charset="-127"/>
              </a:rPr>
              <a:t>성적과 출석상황이 반드시 백분율로 명시되어 있어야 함 </a:t>
            </a:r>
            <a:r>
              <a:rPr lang="en-US" altLang="ko-KR" sz="1000" b="1" u="sng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b="1" u="sng" dirty="0">
                <a:latin typeface="맑은 고딕" pitchFamily="50" charset="-127"/>
                <a:ea typeface="맑은 고딕" pitchFamily="50" charset="-127"/>
              </a:rPr>
              <a:t>성적과 출석률 확인 후에만 학점 인정 가능</a:t>
            </a:r>
            <a:r>
              <a:rPr lang="en-US" altLang="ko-KR" sz="1000" b="1" u="sng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algn="just">
              <a:buFontTx/>
              <a:buNone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000" b="1" u="sng" dirty="0">
                <a:latin typeface="맑은 고딕" pitchFamily="50" charset="-127"/>
                <a:ea typeface="맑은 고딕" pitchFamily="50" charset="-127"/>
              </a:rPr>
              <a:t>수료증 또는 성적증명서에 총 연수기간 및 연수시간이 명시되어 있어야 함</a:t>
            </a:r>
          </a:p>
          <a:p>
            <a:pPr algn="just">
              <a:buFontTx/>
              <a:buNone/>
            </a:pPr>
            <a:r>
              <a:rPr lang="ko-KR" altLang="en-US" sz="1000" dirty="0" err="1">
                <a:latin typeface="맑은 고딕" pitchFamily="50" charset="-127"/>
                <a:ea typeface="맑은 고딕" pitchFamily="50" charset="-127"/>
              </a:rPr>
              <a:t>ㆍ여권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 사본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출입국 증명사실 부분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) 1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부     </a:t>
            </a:r>
          </a:p>
        </p:txBody>
      </p:sp>
      <p:sp>
        <p:nvSpPr>
          <p:cNvPr id="79" name="직사각형 78"/>
          <p:cNvSpPr/>
          <p:nvPr/>
        </p:nvSpPr>
        <p:spPr>
          <a:xfrm>
            <a:off x="411460" y="6335742"/>
            <a:ext cx="741865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Tx/>
              <a:buNone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연수 종료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후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일 이내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국제교류본부로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제출</a:t>
            </a:r>
          </a:p>
        </p:txBody>
      </p:sp>
      <p:sp>
        <p:nvSpPr>
          <p:cNvPr id="80" name="Rectangle 3"/>
          <p:cNvSpPr txBox="1">
            <a:spLocks noChangeArrowheads="1"/>
          </p:cNvSpPr>
          <p:nvPr/>
        </p:nvSpPr>
        <p:spPr>
          <a:xfrm>
            <a:off x="1842497" y="1002625"/>
            <a:ext cx="4529703" cy="31221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FontTx/>
              <a:buNone/>
            </a:pPr>
            <a:r>
              <a:rPr lang="ko-KR" altLang="en-US" sz="10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영어권ㆍ비영어권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대학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(2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년제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4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년제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부설 어학연수기관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(College 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이상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81" name="Rectangle 3"/>
          <p:cNvSpPr txBox="1">
            <a:spLocks noChangeArrowheads="1"/>
          </p:cNvSpPr>
          <p:nvPr/>
        </p:nvSpPr>
        <p:spPr>
          <a:xfrm>
            <a:off x="1842497" y="1302214"/>
            <a:ext cx="4529703" cy="323165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FontTx/>
              <a:buNone/>
            </a:pP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연중 상시 가능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연수 시작 최소 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주 전 제출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30151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대각선 방향의 모서리가 둥근 사각형 67"/>
          <p:cNvSpPr/>
          <p:nvPr/>
        </p:nvSpPr>
        <p:spPr>
          <a:xfrm>
            <a:off x="4460478" y="3915950"/>
            <a:ext cx="2487785" cy="593170"/>
          </a:xfrm>
          <a:prstGeom prst="round2DiagRect">
            <a:avLst>
              <a:gd name="adj1" fmla="val 29513"/>
              <a:gd name="adj2" fmla="val 0"/>
            </a:avLst>
          </a:prstGeom>
          <a:gradFill>
            <a:gsLst>
              <a:gs pos="0">
                <a:srgbClr val="0070C0"/>
              </a:gs>
              <a:gs pos="100000">
                <a:srgbClr val="002060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53" name="대각선 방향의 모서리가 둥근 사각형 52"/>
          <p:cNvSpPr/>
          <p:nvPr/>
        </p:nvSpPr>
        <p:spPr bwMode="auto">
          <a:xfrm>
            <a:off x="418308" y="3734187"/>
            <a:ext cx="1889886" cy="719856"/>
          </a:xfrm>
          <a:prstGeom prst="round2DiagRect">
            <a:avLst/>
          </a:prstGeom>
          <a:gradFill>
            <a:gsLst>
              <a:gs pos="0">
                <a:srgbClr val="0070C0"/>
              </a:gs>
              <a:gs pos="100000">
                <a:srgbClr val="002060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b="1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cxnSp>
        <p:nvCxnSpPr>
          <p:cNvPr id="131" name="직선 연결선 130"/>
          <p:cNvCxnSpPr/>
          <p:nvPr/>
        </p:nvCxnSpPr>
        <p:spPr>
          <a:xfrm>
            <a:off x="3419872" y="329514"/>
            <a:ext cx="4968552" cy="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TextBox 131"/>
          <p:cNvSpPr txBox="1"/>
          <p:nvPr/>
        </p:nvSpPr>
        <p:spPr>
          <a:xfrm>
            <a:off x="288170" y="152144"/>
            <a:ext cx="3347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rgbClr val="004C83"/>
                </a:solidFill>
                <a:latin typeface="HY동녘M" pitchFamily="18" charset="-127"/>
                <a:ea typeface="HY동녘M" pitchFamily="18" charset="-127"/>
              </a:rPr>
              <a:t>2. </a:t>
            </a:r>
            <a:r>
              <a:rPr lang="ko-KR" altLang="en-US" sz="1600" dirty="0">
                <a:solidFill>
                  <a:srgbClr val="004C83"/>
                </a:solidFill>
                <a:latin typeface="HY동녘M" pitchFamily="18" charset="-127"/>
                <a:ea typeface="HY동녘M" pitchFamily="18" charset="-127"/>
              </a:rPr>
              <a:t>해외어학연수 학점 인정 </a:t>
            </a:r>
            <a:r>
              <a:rPr lang="ko-KR" altLang="en-US" sz="1600" dirty="0" smtClean="0">
                <a:solidFill>
                  <a:srgbClr val="004C83"/>
                </a:solidFill>
                <a:latin typeface="HY동녘M" pitchFamily="18" charset="-127"/>
                <a:ea typeface="HY동녘M" pitchFamily="18" charset="-127"/>
              </a:rPr>
              <a:t>절차</a:t>
            </a:r>
            <a:endParaRPr lang="ko-KR" altLang="en-US" sz="1600" dirty="0" smtClean="0">
              <a:solidFill>
                <a:srgbClr val="004C83"/>
              </a:solidFill>
              <a:latin typeface="HY동녘M" pitchFamily="18" charset="-127"/>
              <a:ea typeface="HY동녘M" pitchFamily="18" charset="-127"/>
            </a:endParaRPr>
          </a:p>
        </p:txBody>
      </p:sp>
      <p:grpSp>
        <p:nvGrpSpPr>
          <p:cNvPr id="135" name="그룹 38"/>
          <p:cNvGrpSpPr/>
          <p:nvPr/>
        </p:nvGrpSpPr>
        <p:grpSpPr>
          <a:xfrm>
            <a:off x="8735594" y="-24"/>
            <a:ext cx="660942" cy="6858024"/>
            <a:chOff x="8483090" y="-24"/>
            <a:chExt cx="660942" cy="6858024"/>
          </a:xfrm>
        </p:grpSpPr>
        <p:sp>
          <p:nvSpPr>
            <p:cNvPr id="138" name="직사각형 137"/>
            <p:cNvSpPr/>
            <p:nvPr/>
          </p:nvSpPr>
          <p:spPr>
            <a:xfrm>
              <a:off x="8786842" y="0"/>
              <a:ext cx="357190" cy="6858000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tx2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tx2">
                    <a:lumMod val="60000"/>
                    <a:lumOff val="40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9" name="직사각형 138"/>
            <p:cNvSpPr/>
            <p:nvPr/>
          </p:nvSpPr>
          <p:spPr>
            <a:xfrm flipH="1">
              <a:off x="8615076" y="-24"/>
              <a:ext cx="134822" cy="6858000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40000"/>
                    <a:lumOff val="60000"/>
                    <a:shade val="30000"/>
                    <a:satMod val="115000"/>
                  </a:schemeClr>
                </a:gs>
                <a:gs pos="50000">
                  <a:schemeClr val="tx2">
                    <a:lumMod val="40000"/>
                    <a:lumOff val="60000"/>
                    <a:shade val="67500"/>
                    <a:satMod val="115000"/>
                  </a:schemeClr>
                </a:gs>
                <a:gs pos="100000">
                  <a:schemeClr val="tx2">
                    <a:lumMod val="40000"/>
                    <a:lumOff val="60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0" name="직사각형 139"/>
            <p:cNvSpPr/>
            <p:nvPr/>
          </p:nvSpPr>
          <p:spPr>
            <a:xfrm flipH="1">
              <a:off x="8538034" y="-24"/>
              <a:ext cx="51783" cy="6858000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tx2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tx2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1" name="직사각형 140"/>
            <p:cNvSpPr/>
            <p:nvPr/>
          </p:nvSpPr>
          <p:spPr>
            <a:xfrm flipH="1">
              <a:off x="8483090" y="-24"/>
              <a:ext cx="18000" cy="6858000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tx2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tx2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8" name="대각선 방향의 모서리가 둥근 사각형 17"/>
          <p:cNvSpPr/>
          <p:nvPr/>
        </p:nvSpPr>
        <p:spPr>
          <a:xfrm>
            <a:off x="4471887" y="5147992"/>
            <a:ext cx="2476376" cy="720080"/>
          </a:xfrm>
          <a:prstGeom prst="round2DiagRect">
            <a:avLst/>
          </a:prstGeom>
          <a:gradFill>
            <a:gsLst>
              <a:gs pos="0">
                <a:srgbClr val="0070C0"/>
              </a:gs>
              <a:gs pos="100000">
                <a:srgbClr val="002060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20" name="대각선 방향의 모서리가 둥근 사각형 19"/>
          <p:cNvSpPr/>
          <p:nvPr/>
        </p:nvSpPr>
        <p:spPr bwMode="auto">
          <a:xfrm>
            <a:off x="5127625" y="939865"/>
            <a:ext cx="1565275" cy="581230"/>
          </a:xfrm>
          <a:prstGeom prst="round2DiagRect">
            <a:avLst>
              <a:gd name="adj1" fmla="val 31941"/>
              <a:gd name="adj2" fmla="val 0"/>
            </a:avLst>
          </a:prstGeom>
          <a:gradFill>
            <a:gsLst>
              <a:gs pos="0">
                <a:srgbClr val="0070C0"/>
              </a:gs>
              <a:gs pos="100000">
                <a:srgbClr val="002060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b="1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21" name="Text Box 11"/>
          <p:cNvSpPr txBox="1">
            <a:spLocks noChangeArrowheads="1"/>
          </p:cNvSpPr>
          <p:nvPr/>
        </p:nvSpPr>
        <p:spPr bwMode="auto">
          <a:xfrm>
            <a:off x="5406430" y="1005889"/>
            <a:ext cx="1035367" cy="366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>
              <a:defRPr sz="2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spcBef>
                <a:spcPct val="50000"/>
              </a:spcBef>
            </a:pPr>
            <a:r>
              <a:rPr lang="ko-KR" altLang="en-US" sz="1800" b="1">
                <a:solidFill>
                  <a:schemeClr val="bg1"/>
                </a:solidFill>
              </a:rPr>
              <a:t>귀국 후</a:t>
            </a:r>
          </a:p>
        </p:txBody>
      </p:sp>
      <p:sp>
        <p:nvSpPr>
          <p:cNvPr id="22" name="Text Box 18"/>
          <p:cNvSpPr txBox="1">
            <a:spLocks noChangeArrowheads="1"/>
          </p:cNvSpPr>
          <p:nvPr/>
        </p:nvSpPr>
        <p:spPr bwMode="auto">
          <a:xfrm>
            <a:off x="474663" y="3824634"/>
            <a:ext cx="1774680" cy="515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>
              <a:defRPr sz="2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spcBef>
                <a:spcPct val="50000"/>
              </a:spcBef>
            </a:pPr>
            <a:r>
              <a:rPr lang="ko-KR" altLang="en-US" sz="1100" b="1" dirty="0">
                <a:solidFill>
                  <a:schemeClr val="bg1"/>
                </a:solidFill>
              </a:rPr>
              <a:t>적합성 여부 판단</a:t>
            </a:r>
          </a:p>
          <a:p>
            <a:pPr>
              <a:spcBef>
                <a:spcPct val="50000"/>
              </a:spcBef>
            </a:pPr>
            <a:r>
              <a:rPr lang="en-US" altLang="ko-KR" sz="1050" b="1" dirty="0">
                <a:solidFill>
                  <a:schemeClr val="bg1"/>
                </a:solidFill>
              </a:rPr>
              <a:t>(</a:t>
            </a:r>
            <a:r>
              <a:rPr lang="ko-KR" altLang="en-US" sz="1050" b="1" dirty="0">
                <a:solidFill>
                  <a:schemeClr val="bg1"/>
                </a:solidFill>
              </a:rPr>
              <a:t>담당부서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국제교류본부</a:t>
            </a:r>
            <a:r>
              <a:rPr lang="en-US" altLang="ko-KR" sz="1050" b="1" dirty="0">
                <a:solidFill>
                  <a:schemeClr val="bg1"/>
                </a:solidFill>
              </a:rPr>
              <a:t>)</a:t>
            </a:r>
          </a:p>
        </p:txBody>
      </p:sp>
      <p:grpSp>
        <p:nvGrpSpPr>
          <p:cNvPr id="24" name="그룹 8"/>
          <p:cNvGrpSpPr>
            <a:grpSpLocks/>
          </p:cNvGrpSpPr>
          <p:nvPr/>
        </p:nvGrpSpPr>
        <p:grpSpPr bwMode="auto">
          <a:xfrm>
            <a:off x="355600" y="3043584"/>
            <a:ext cx="1207163" cy="553530"/>
            <a:chOff x="655282" y="3679777"/>
            <a:chExt cx="1207267" cy="553768"/>
          </a:xfrm>
        </p:grpSpPr>
        <p:sp>
          <p:nvSpPr>
            <p:cNvPr id="33" name="Line 19"/>
            <p:cNvSpPr>
              <a:spLocks noChangeShapeType="1"/>
            </p:cNvSpPr>
            <p:nvPr/>
          </p:nvSpPr>
          <p:spPr bwMode="auto">
            <a:xfrm>
              <a:off x="1862549" y="3679777"/>
              <a:ext cx="0" cy="5537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4" name="Text Box 23"/>
            <p:cNvSpPr txBox="1">
              <a:spLocks noChangeArrowheads="1"/>
            </p:cNvSpPr>
            <p:nvPr/>
          </p:nvSpPr>
          <p:spPr bwMode="auto">
            <a:xfrm>
              <a:off x="655282" y="3732383"/>
              <a:ext cx="1207267" cy="4770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>
                <a:defRPr sz="2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eaLnBrk="0" fontAlgn="base" hangingPunct="0">
                <a:spcAft>
                  <a:spcPct val="0"/>
                </a:spcAft>
                <a:buClr>
                  <a:srgbClr val="E47963"/>
                </a:buClr>
                <a:buSzPct val="70000"/>
                <a:buFont typeface="Wingdings 2" pitchFamily="18" charset="2"/>
                <a:buChar char="Ð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eaLnBrk="0" fontAlgn="base" hangingPunct="0">
                <a:spcAft>
                  <a:spcPct val="0"/>
                </a:spcAft>
                <a:buClr>
                  <a:srgbClr val="E47963"/>
                </a:buClr>
                <a:buSzPct val="70000"/>
                <a:buFont typeface="Wingdings 2" pitchFamily="18" charset="2"/>
                <a:buChar char="Ð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eaLnBrk="0" fontAlgn="base" hangingPunct="0">
                <a:spcAft>
                  <a:spcPct val="0"/>
                </a:spcAft>
                <a:buClr>
                  <a:srgbClr val="E47963"/>
                </a:buClr>
                <a:buSzPct val="70000"/>
                <a:buFont typeface="Wingdings 2" pitchFamily="18" charset="2"/>
                <a:buChar char="Ð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eaLnBrk="0" fontAlgn="base" hangingPunct="0">
                <a:spcAft>
                  <a:spcPct val="0"/>
                </a:spcAft>
                <a:buClr>
                  <a:srgbClr val="E47963"/>
                </a:buClr>
                <a:buSzPct val="70000"/>
                <a:buFont typeface="Wingdings 2" pitchFamily="18" charset="2"/>
                <a:buChar char="Ð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ko-KR" altLang="en-US" sz="1000" b="1" dirty="0"/>
                <a:t>직접 제출</a:t>
              </a:r>
              <a:endParaRPr lang="en-US" altLang="ko-KR" sz="1000" b="1" dirty="0"/>
            </a:p>
            <a:p>
              <a:pPr>
                <a:spcBef>
                  <a:spcPct val="50000"/>
                </a:spcBef>
              </a:pPr>
              <a:r>
                <a:rPr lang="ko-KR" altLang="en-US" sz="1000" b="1" dirty="0"/>
                <a:t>연중 상시 접수</a:t>
              </a:r>
            </a:p>
          </p:txBody>
        </p:sp>
      </p:grpSp>
      <p:grpSp>
        <p:nvGrpSpPr>
          <p:cNvPr id="25" name="그룹 9"/>
          <p:cNvGrpSpPr>
            <a:grpSpLocks/>
          </p:cNvGrpSpPr>
          <p:nvPr/>
        </p:nvGrpSpPr>
        <p:grpSpPr bwMode="auto">
          <a:xfrm>
            <a:off x="475429" y="4556894"/>
            <a:ext cx="1087335" cy="444078"/>
            <a:chOff x="775121" y="5193737"/>
            <a:chExt cx="1087428" cy="444269"/>
          </a:xfrm>
        </p:grpSpPr>
        <p:sp>
          <p:nvSpPr>
            <p:cNvPr id="31" name="Line 20"/>
            <p:cNvSpPr>
              <a:spLocks noChangeShapeType="1"/>
            </p:cNvSpPr>
            <p:nvPr/>
          </p:nvSpPr>
          <p:spPr bwMode="auto">
            <a:xfrm>
              <a:off x="1862549" y="5193737"/>
              <a:ext cx="0" cy="44426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2" name="Text Box 24"/>
            <p:cNvSpPr txBox="1">
              <a:spLocks noChangeArrowheads="1"/>
            </p:cNvSpPr>
            <p:nvPr/>
          </p:nvSpPr>
          <p:spPr bwMode="auto">
            <a:xfrm>
              <a:off x="775121" y="5237896"/>
              <a:ext cx="1008063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>
                <a:defRPr sz="2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eaLnBrk="0" fontAlgn="base" hangingPunct="0">
                <a:spcAft>
                  <a:spcPct val="0"/>
                </a:spcAft>
                <a:buClr>
                  <a:srgbClr val="E47963"/>
                </a:buClr>
                <a:buSzPct val="70000"/>
                <a:buFont typeface="Wingdings 2" pitchFamily="18" charset="2"/>
                <a:buChar char="Ð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eaLnBrk="0" fontAlgn="base" hangingPunct="0">
                <a:spcAft>
                  <a:spcPct val="0"/>
                </a:spcAft>
                <a:buClr>
                  <a:srgbClr val="E47963"/>
                </a:buClr>
                <a:buSzPct val="70000"/>
                <a:buFont typeface="Wingdings 2" pitchFamily="18" charset="2"/>
                <a:buChar char="Ð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eaLnBrk="0" fontAlgn="base" hangingPunct="0">
                <a:spcAft>
                  <a:spcPct val="0"/>
                </a:spcAft>
                <a:buClr>
                  <a:srgbClr val="E47963"/>
                </a:buClr>
                <a:buSzPct val="70000"/>
                <a:buFont typeface="Wingdings 2" pitchFamily="18" charset="2"/>
                <a:buChar char="Ð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eaLnBrk="0" fontAlgn="base" hangingPunct="0">
                <a:spcAft>
                  <a:spcPct val="0"/>
                </a:spcAft>
                <a:buClr>
                  <a:srgbClr val="E47963"/>
                </a:buClr>
                <a:buSzPct val="70000"/>
                <a:buFont typeface="Wingdings 2" pitchFamily="18" charset="2"/>
                <a:buChar char="Ð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>
                <a:lnSpc>
                  <a:spcPct val="75000"/>
                </a:lnSpc>
                <a:spcBef>
                  <a:spcPct val="50000"/>
                </a:spcBef>
              </a:pPr>
              <a:r>
                <a:rPr lang="ko-KR" altLang="en-US" sz="1000" b="1"/>
                <a:t>적합  →</a:t>
              </a:r>
            </a:p>
            <a:p>
              <a:pPr>
                <a:lnSpc>
                  <a:spcPct val="75000"/>
                </a:lnSpc>
                <a:spcBef>
                  <a:spcPct val="50000"/>
                </a:spcBef>
              </a:pPr>
              <a:r>
                <a:rPr lang="ko-KR" altLang="en-US" sz="1000" b="1"/>
                <a:t>수강신청 의뢰</a:t>
              </a:r>
            </a:p>
          </p:txBody>
        </p:sp>
      </p:grpSp>
      <p:sp>
        <p:nvSpPr>
          <p:cNvPr id="29" name="Line 27"/>
          <p:cNvSpPr>
            <a:spLocks noChangeShapeType="1"/>
          </p:cNvSpPr>
          <p:nvPr/>
        </p:nvSpPr>
        <p:spPr bwMode="auto">
          <a:xfrm>
            <a:off x="2390844" y="3969675"/>
            <a:ext cx="465526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30" name="Line 28"/>
          <p:cNvSpPr>
            <a:spLocks noChangeShapeType="1"/>
          </p:cNvSpPr>
          <p:nvPr/>
        </p:nvSpPr>
        <p:spPr bwMode="auto">
          <a:xfrm flipV="1">
            <a:off x="2856369" y="3054524"/>
            <a:ext cx="0" cy="915151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28" name="Text Box 29"/>
          <p:cNvSpPr txBox="1">
            <a:spLocks noChangeArrowheads="1"/>
          </p:cNvSpPr>
          <p:nvPr/>
        </p:nvSpPr>
        <p:spPr bwMode="auto">
          <a:xfrm>
            <a:off x="2933196" y="3219064"/>
            <a:ext cx="990732" cy="630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>
              <a:defRPr sz="2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spcBef>
                <a:spcPct val="50000"/>
              </a:spcBef>
            </a:pPr>
            <a:r>
              <a:rPr lang="ko-KR" altLang="en-US" sz="1000" b="1" dirty="0"/>
              <a:t>부적합</a:t>
            </a:r>
          </a:p>
          <a:p>
            <a:pPr>
              <a:spcBef>
                <a:spcPct val="50000"/>
              </a:spcBef>
            </a:pPr>
            <a:r>
              <a:rPr lang="en-US" altLang="ko-KR" sz="1000" b="1" dirty="0"/>
              <a:t>(</a:t>
            </a:r>
            <a:r>
              <a:rPr lang="ko-KR" altLang="en-US" sz="1000" b="1" dirty="0"/>
              <a:t>서류 보완 후 재 신청</a:t>
            </a:r>
            <a:r>
              <a:rPr lang="en-US" altLang="ko-KR" sz="1000" b="1" dirty="0"/>
              <a:t>)</a:t>
            </a:r>
          </a:p>
        </p:txBody>
      </p:sp>
      <p:sp>
        <p:nvSpPr>
          <p:cNvPr id="35" name="Text Box 38"/>
          <p:cNvSpPr txBox="1">
            <a:spLocks noChangeArrowheads="1"/>
          </p:cNvSpPr>
          <p:nvPr/>
        </p:nvSpPr>
        <p:spPr bwMode="auto">
          <a:xfrm>
            <a:off x="6769858" y="1005889"/>
            <a:ext cx="1703388" cy="385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>
              <a:defRPr sz="2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ko-KR" altLang="en-US" sz="1000" dirty="0" smtClean="0"/>
              <a:t>연수 종료 후 </a:t>
            </a:r>
            <a:endParaRPr lang="en-US" altLang="ko-KR" sz="1000" dirty="0" smtClean="0"/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ko-KR" sz="1000" dirty="0" smtClean="0"/>
              <a:t>10</a:t>
            </a:r>
            <a:r>
              <a:rPr lang="ko-KR" altLang="en-US" sz="1000" dirty="0"/>
              <a:t>일 이내에 신청</a:t>
            </a:r>
          </a:p>
        </p:txBody>
      </p:sp>
      <p:sp>
        <p:nvSpPr>
          <p:cNvPr id="38" name="Text Box 47"/>
          <p:cNvSpPr txBox="1">
            <a:spLocks noChangeArrowheads="1"/>
          </p:cNvSpPr>
          <p:nvPr/>
        </p:nvSpPr>
        <p:spPr bwMode="auto">
          <a:xfrm>
            <a:off x="4797267" y="3939164"/>
            <a:ext cx="1930161" cy="515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>
              <a:defRPr sz="2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spcBef>
                <a:spcPct val="50000"/>
              </a:spcBef>
            </a:pPr>
            <a:r>
              <a:rPr lang="ko-KR" altLang="en-US" sz="1100" b="1" dirty="0">
                <a:solidFill>
                  <a:schemeClr val="bg1"/>
                </a:solidFill>
              </a:rPr>
              <a:t>학점인정 여부 판단</a:t>
            </a:r>
          </a:p>
          <a:p>
            <a:pPr>
              <a:spcBef>
                <a:spcPct val="50000"/>
              </a:spcBef>
            </a:pPr>
            <a:r>
              <a:rPr lang="en-US" altLang="ko-KR" sz="1100" b="1" dirty="0">
                <a:solidFill>
                  <a:schemeClr val="bg1"/>
                </a:solidFill>
              </a:rPr>
              <a:t>(</a:t>
            </a:r>
            <a:r>
              <a:rPr lang="ko-KR" altLang="en-US" sz="1100" b="1" dirty="0">
                <a:solidFill>
                  <a:schemeClr val="bg1"/>
                </a:solidFill>
              </a:rPr>
              <a:t>담당부서 </a:t>
            </a:r>
            <a:r>
              <a:rPr lang="en-US" altLang="ko-KR" sz="1100" b="1" dirty="0">
                <a:solidFill>
                  <a:schemeClr val="bg1"/>
                </a:solidFill>
              </a:rPr>
              <a:t>: </a:t>
            </a:r>
            <a:r>
              <a:rPr lang="ko-KR" altLang="en-US" sz="1100" b="1" dirty="0">
                <a:solidFill>
                  <a:schemeClr val="bg1"/>
                </a:solidFill>
              </a:rPr>
              <a:t>국제교류본부</a:t>
            </a:r>
            <a:r>
              <a:rPr lang="en-US" altLang="ko-KR" sz="1100" b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39" name="Line 49"/>
          <p:cNvSpPr>
            <a:spLocks noChangeShapeType="1"/>
          </p:cNvSpPr>
          <p:nvPr/>
        </p:nvSpPr>
        <p:spPr bwMode="auto">
          <a:xfrm>
            <a:off x="5762995" y="3096167"/>
            <a:ext cx="0" cy="743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 b="1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" name="Text Box 51"/>
          <p:cNvSpPr txBox="1">
            <a:spLocks noChangeArrowheads="1"/>
          </p:cNvSpPr>
          <p:nvPr/>
        </p:nvSpPr>
        <p:spPr bwMode="auto">
          <a:xfrm>
            <a:off x="4927600" y="5259734"/>
            <a:ext cx="1596886" cy="515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>
              <a:defRPr sz="2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spcBef>
                <a:spcPct val="50000"/>
              </a:spcBef>
            </a:pPr>
            <a:r>
              <a:rPr lang="ko-KR" altLang="en-US" sz="1100" b="1" dirty="0">
                <a:solidFill>
                  <a:schemeClr val="bg1"/>
                </a:solidFill>
              </a:rPr>
              <a:t>학점인정</a:t>
            </a:r>
          </a:p>
          <a:p>
            <a:pPr>
              <a:spcBef>
                <a:spcPct val="50000"/>
              </a:spcBef>
            </a:pPr>
            <a:r>
              <a:rPr lang="en-US" altLang="ko-KR" sz="1100" b="1" dirty="0">
                <a:solidFill>
                  <a:schemeClr val="bg1"/>
                </a:solidFill>
              </a:rPr>
              <a:t>(</a:t>
            </a:r>
            <a:r>
              <a:rPr lang="ko-KR" altLang="en-US" sz="1100" b="1" dirty="0">
                <a:solidFill>
                  <a:schemeClr val="bg1"/>
                </a:solidFill>
              </a:rPr>
              <a:t>담당부서</a:t>
            </a:r>
            <a:r>
              <a:rPr lang="en-US" altLang="ko-KR" sz="1100" b="1" dirty="0">
                <a:solidFill>
                  <a:schemeClr val="bg1"/>
                </a:solidFill>
              </a:rPr>
              <a:t>: </a:t>
            </a:r>
            <a:r>
              <a:rPr lang="ko-KR" altLang="en-US" sz="1100" b="1" dirty="0">
                <a:solidFill>
                  <a:schemeClr val="bg1"/>
                </a:solidFill>
              </a:rPr>
              <a:t>학사지원과</a:t>
            </a:r>
            <a:r>
              <a:rPr lang="en-US" altLang="ko-KR" sz="1100" b="1" dirty="0">
                <a:solidFill>
                  <a:schemeClr val="bg1"/>
                </a:solidFill>
              </a:rPr>
              <a:t>)</a:t>
            </a:r>
          </a:p>
        </p:txBody>
      </p:sp>
      <p:grpSp>
        <p:nvGrpSpPr>
          <p:cNvPr id="42" name="그룹 7"/>
          <p:cNvGrpSpPr>
            <a:grpSpLocks/>
          </p:cNvGrpSpPr>
          <p:nvPr/>
        </p:nvGrpSpPr>
        <p:grpSpPr bwMode="auto">
          <a:xfrm>
            <a:off x="7097709" y="2864258"/>
            <a:ext cx="266623" cy="1268350"/>
            <a:chOff x="7704138" y="3844629"/>
            <a:chExt cx="266917" cy="1289346"/>
          </a:xfrm>
        </p:grpSpPr>
        <p:sp>
          <p:nvSpPr>
            <p:cNvPr id="44" name="Line 58"/>
            <p:cNvSpPr>
              <a:spLocks noChangeShapeType="1"/>
            </p:cNvSpPr>
            <p:nvPr/>
          </p:nvSpPr>
          <p:spPr bwMode="auto">
            <a:xfrm>
              <a:off x="7704138" y="5133975"/>
              <a:ext cx="26691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6" name="Line 60"/>
            <p:cNvSpPr>
              <a:spLocks noChangeShapeType="1"/>
            </p:cNvSpPr>
            <p:nvPr/>
          </p:nvSpPr>
          <p:spPr bwMode="auto">
            <a:xfrm flipH="1" flipV="1">
              <a:off x="7971055" y="3844629"/>
              <a:ext cx="0" cy="128934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43" name="Text Box 61"/>
          <p:cNvSpPr txBox="1">
            <a:spLocks noChangeArrowheads="1"/>
          </p:cNvSpPr>
          <p:nvPr/>
        </p:nvSpPr>
        <p:spPr bwMode="auto">
          <a:xfrm>
            <a:off x="7477208" y="3256145"/>
            <a:ext cx="911215" cy="47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>
              <a:defRPr sz="2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spcBef>
                <a:spcPct val="50000"/>
              </a:spcBef>
            </a:pPr>
            <a:r>
              <a:rPr lang="ko-KR" altLang="en-US" sz="1000" dirty="0"/>
              <a:t>서류 보완 후 </a:t>
            </a:r>
            <a:endParaRPr lang="en-US" altLang="ko-KR" sz="1000" dirty="0"/>
          </a:p>
          <a:p>
            <a:pPr>
              <a:spcBef>
                <a:spcPct val="50000"/>
              </a:spcBef>
            </a:pPr>
            <a:r>
              <a:rPr lang="ko-KR" altLang="en-US" sz="1000" dirty="0"/>
              <a:t>재 신청</a:t>
            </a:r>
          </a:p>
        </p:txBody>
      </p:sp>
      <p:sp>
        <p:nvSpPr>
          <p:cNvPr id="47" name="Rectangle 63"/>
          <p:cNvSpPr>
            <a:spLocks noChangeArrowheads="1"/>
          </p:cNvSpPr>
          <p:nvPr/>
        </p:nvSpPr>
        <p:spPr bwMode="auto">
          <a:xfrm>
            <a:off x="7596336" y="5172422"/>
            <a:ext cx="1017588" cy="6032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>Pass /Fail</a:t>
            </a:r>
          </a:p>
        </p:txBody>
      </p:sp>
      <p:grpSp>
        <p:nvGrpSpPr>
          <p:cNvPr id="48" name="그룹 11267"/>
          <p:cNvGrpSpPr>
            <a:grpSpLocks/>
          </p:cNvGrpSpPr>
          <p:nvPr/>
        </p:nvGrpSpPr>
        <p:grpSpPr bwMode="auto">
          <a:xfrm>
            <a:off x="7020272" y="5227984"/>
            <a:ext cx="614363" cy="290513"/>
            <a:chOff x="7112372" y="5864497"/>
            <a:chExt cx="613494" cy="289749"/>
          </a:xfrm>
        </p:grpSpPr>
        <p:sp>
          <p:nvSpPr>
            <p:cNvPr id="49" name="Line 65"/>
            <p:cNvSpPr>
              <a:spLocks noChangeShapeType="1"/>
            </p:cNvSpPr>
            <p:nvPr/>
          </p:nvSpPr>
          <p:spPr bwMode="auto">
            <a:xfrm>
              <a:off x="7137961" y="6154246"/>
              <a:ext cx="4318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0" name="Text Box 66"/>
            <p:cNvSpPr txBox="1">
              <a:spLocks noChangeArrowheads="1"/>
            </p:cNvSpPr>
            <p:nvPr/>
          </p:nvSpPr>
          <p:spPr bwMode="auto">
            <a:xfrm>
              <a:off x="7112372" y="5864497"/>
              <a:ext cx="613494" cy="246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>
                <a:defRPr sz="2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eaLnBrk="0" fontAlgn="base" hangingPunct="0">
                <a:spcAft>
                  <a:spcPct val="0"/>
                </a:spcAft>
                <a:buClr>
                  <a:srgbClr val="E47963"/>
                </a:buClr>
                <a:buSzPct val="70000"/>
                <a:buFont typeface="Wingdings 2" pitchFamily="18" charset="2"/>
                <a:buChar char="Ð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eaLnBrk="0" fontAlgn="base" hangingPunct="0">
                <a:spcAft>
                  <a:spcPct val="0"/>
                </a:spcAft>
                <a:buClr>
                  <a:srgbClr val="E47963"/>
                </a:buClr>
                <a:buSzPct val="70000"/>
                <a:buFont typeface="Wingdings 2" pitchFamily="18" charset="2"/>
                <a:buChar char="Ð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eaLnBrk="0" fontAlgn="base" hangingPunct="0">
                <a:spcAft>
                  <a:spcPct val="0"/>
                </a:spcAft>
                <a:buClr>
                  <a:srgbClr val="E47963"/>
                </a:buClr>
                <a:buSzPct val="70000"/>
                <a:buFont typeface="Wingdings 2" pitchFamily="18" charset="2"/>
                <a:buChar char="Ð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eaLnBrk="0" fontAlgn="base" hangingPunct="0">
                <a:spcAft>
                  <a:spcPct val="0"/>
                </a:spcAft>
                <a:buClr>
                  <a:srgbClr val="E47963"/>
                </a:buClr>
                <a:buSzPct val="70000"/>
                <a:buFont typeface="Wingdings 2" pitchFamily="18" charset="2"/>
                <a:buChar char="Ð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l">
                <a:spcBef>
                  <a:spcPct val="50000"/>
                </a:spcBef>
              </a:pPr>
              <a:r>
                <a:rPr lang="ko-KR" altLang="en-US" sz="1000"/>
                <a:t>완료</a:t>
              </a:r>
            </a:p>
          </p:txBody>
        </p:sp>
      </p:grpSp>
      <p:sp>
        <p:nvSpPr>
          <p:cNvPr id="51" name="Line 69"/>
          <p:cNvSpPr>
            <a:spLocks noChangeShapeType="1"/>
          </p:cNvSpPr>
          <p:nvPr/>
        </p:nvSpPr>
        <p:spPr bwMode="auto">
          <a:xfrm>
            <a:off x="3924300" y="898872"/>
            <a:ext cx="0" cy="4968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1" name="대각선 방향의 모서리가 둥근 사각형 60"/>
          <p:cNvSpPr/>
          <p:nvPr/>
        </p:nvSpPr>
        <p:spPr bwMode="auto">
          <a:xfrm>
            <a:off x="418308" y="1809737"/>
            <a:ext cx="2899567" cy="1118841"/>
          </a:xfrm>
          <a:prstGeom prst="round2DiagRect">
            <a:avLst/>
          </a:prstGeom>
          <a:gradFill>
            <a:gsLst>
              <a:gs pos="0">
                <a:srgbClr val="0070C0"/>
              </a:gs>
              <a:gs pos="100000">
                <a:srgbClr val="002060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b="1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62" name="Text Box 16"/>
          <p:cNvSpPr txBox="1">
            <a:spLocks noChangeArrowheads="1"/>
          </p:cNvSpPr>
          <p:nvPr/>
        </p:nvSpPr>
        <p:spPr bwMode="auto">
          <a:xfrm>
            <a:off x="543179" y="1862690"/>
            <a:ext cx="2774696" cy="1023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800100" indent="-342900"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257300" indent="-342900"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714500" indent="-342900">
              <a:defRPr sz="2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171700" indent="-342900"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628900" indent="-342900"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3086100" indent="-342900"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543300" indent="-342900"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4000500" indent="-342900"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marL="342900" indent="-342900" algn="l">
              <a:spcBef>
                <a:spcPct val="50000"/>
              </a:spcBef>
              <a:buFontTx/>
              <a:buAutoNum type="arabicPeriod"/>
            </a:pPr>
            <a:r>
              <a:rPr lang="ko-KR" altLang="en-US" sz="1100" b="1" dirty="0">
                <a:solidFill>
                  <a:schemeClr val="bg1"/>
                </a:solidFill>
              </a:rPr>
              <a:t>신청서 </a:t>
            </a:r>
            <a:r>
              <a:rPr lang="en-US" altLang="ko-KR" sz="1100" b="1" dirty="0">
                <a:solidFill>
                  <a:schemeClr val="bg1"/>
                </a:solidFill>
              </a:rPr>
              <a:t>1</a:t>
            </a:r>
            <a:r>
              <a:rPr lang="ko-KR" altLang="en-US" sz="1100" b="1" dirty="0">
                <a:solidFill>
                  <a:schemeClr val="bg1"/>
                </a:solidFill>
              </a:rPr>
              <a:t>부</a:t>
            </a:r>
          </a:p>
          <a:p>
            <a:pPr marL="342900" indent="-342900" algn="l">
              <a:spcBef>
                <a:spcPct val="50000"/>
              </a:spcBef>
              <a:buFontTx/>
              <a:buAutoNum type="arabicPeriod"/>
            </a:pPr>
            <a:r>
              <a:rPr lang="ko-KR" altLang="en-US" sz="1100" b="1" dirty="0">
                <a:solidFill>
                  <a:schemeClr val="bg1"/>
                </a:solidFill>
              </a:rPr>
              <a:t>입학허가서</a:t>
            </a:r>
            <a:r>
              <a:rPr lang="en-US" altLang="ko-KR" sz="1100" b="1" dirty="0">
                <a:solidFill>
                  <a:schemeClr val="bg1"/>
                </a:solidFill>
              </a:rPr>
              <a:t>(</a:t>
            </a:r>
            <a:r>
              <a:rPr lang="ko-KR" altLang="en-US" sz="1100" b="1" dirty="0">
                <a:solidFill>
                  <a:schemeClr val="bg1"/>
                </a:solidFill>
              </a:rPr>
              <a:t>총 </a:t>
            </a:r>
            <a:r>
              <a:rPr lang="ko-KR" altLang="en-US" sz="1100" b="1" dirty="0" err="1">
                <a:solidFill>
                  <a:schemeClr val="bg1"/>
                </a:solidFill>
              </a:rPr>
              <a:t>수업시수</a:t>
            </a:r>
            <a:r>
              <a:rPr lang="ko-KR" altLang="en-US" sz="1100" b="1" dirty="0">
                <a:solidFill>
                  <a:schemeClr val="bg1"/>
                </a:solidFill>
              </a:rPr>
              <a:t> 명시</a:t>
            </a:r>
            <a:r>
              <a:rPr lang="en-US" altLang="ko-KR" sz="1100" b="1" dirty="0">
                <a:solidFill>
                  <a:schemeClr val="bg1"/>
                </a:solidFill>
              </a:rPr>
              <a:t>) 1</a:t>
            </a:r>
            <a:r>
              <a:rPr lang="ko-KR" altLang="en-US" sz="1100" b="1" dirty="0">
                <a:solidFill>
                  <a:schemeClr val="bg1"/>
                </a:solidFill>
              </a:rPr>
              <a:t>부</a:t>
            </a:r>
          </a:p>
          <a:p>
            <a:pPr marL="342900" indent="-342900" algn="l">
              <a:spcBef>
                <a:spcPct val="50000"/>
              </a:spcBef>
              <a:buFontTx/>
              <a:buAutoNum type="arabicPeriod"/>
            </a:pPr>
            <a:r>
              <a:rPr lang="ko-KR" altLang="en-US" sz="1100" b="1" dirty="0">
                <a:solidFill>
                  <a:schemeClr val="bg1"/>
                </a:solidFill>
              </a:rPr>
              <a:t>항공티켓 사본 </a:t>
            </a:r>
            <a:r>
              <a:rPr lang="en-US" altLang="ko-KR" sz="1100" b="1" dirty="0">
                <a:solidFill>
                  <a:schemeClr val="bg1"/>
                </a:solidFill>
              </a:rPr>
              <a:t>1</a:t>
            </a:r>
            <a:r>
              <a:rPr lang="ko-KR" altLang="en-US" sz="1100" b="1" dirty="0">
                <a:solidFill>
                  <a:schemeClr val="bg1"/>
                </a:solidFill>
              </a:rPr>
              <a:t>부</a:t>
            </a:r>
            <a:endParaRPr lang="en-US" altLang="ko-KR" sz="1100" b="1" dirty="0">
              <a:solidFill>
                <a:schemeClr val="bg1"/>
              </a:solidFill>
            </a:endParaRPr>
          </a:p>
          <a:p>
            <a:pPr marL="342900" indent="-342900" algn="l">
              <a:spcBef>
                <a:spcPct val="50000"/>
              </a:spcBef>
              <a:buFontTx/>
              <a:buAutoNum type="arabicPeriod"/>
            </a:pPr>
            <a:r>
              <a:rPr lang="ko-KR" altLang="en-US" sz="1100" b="1" dirty="0">
                <a:solidFill>
                  <a:schemeClr val="bg1"/>
                </a:solidFill>
              </a:rPr>
              <a:t>영문학습계획서 </a:t>
            </a:r>
            <a:r>
              <a:rPr lang="en-US" altLang="ko-KR" sz="1100" b="1" dirty="0">
                <a:solidFill>
                  <a:schemeClr val="bg1"/>
                </a:solidFill>
              </a:rPr>
              <a:t>1</a:t>
            </a:r>
            <a:r>
              <a:rPr lang="ko-KR" altLang="en-US" sz="1100" b="1" dirty="0">
                <a:solidFill>
                  <a:schemeClr val="bg1"/>
                </a:solidFill>
              </a:rPr>
              <a:t>부</a:t>
            </a:r>
          </a:p>
        </p:txBody>
      </p:sp>
      <p:sp>
        <p:nvSpPr>
          <p:cNvPr id="59" name="대각선 방향의 모서리가 둥근 사각형 58"/>
          <p:cNvSpPr/>
          <p:nvPr/>
        </p:nvSpPr>
        <p:spPr bwMode="auto">
          <a:xfrm>
            <a:off x="406400" y="5157416"/>
            <a:ext cx="2899567" cy="719856"/>
          </a:xfrm>
          <a:prstGeom prst="round2DiagRect">
            <a:avLst/>
          </a:prstGeom>
          <a:gradFill>
            <a:gsLst>
              <a:gs pos="0">
                <a:srgbClr val="0070C0"/>
              </a:gs>
              <a:gs pos="100000">
                <a:srgbClr val="002060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60" name="Text Box 22"/>
          <p:cNvSpPr txBox="1">
            <a:spLocks noChangeArrowheads="1"/>
          </p:cNvSpPr>
          <p:nvPr/>
        </p:nvSpPr>
        <p:spPr bwMode="auto">
          <a:xfrm>
            <a:off x="828401" y="5259661"/>
            <a:ext cx="2164100" cy="515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>
              <a:defRPr sz="2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spcBef>
                <a:spcPct val="50000"/>
              </a:spcBef>
            </a:pPr>
            <a:r>
              <a:rPr lang="ko-KR" altLang="en-US" sz="1100" b="1" dirty="0">
                <a:solidFill>
                  <a:schemeClr val="bg1"/>
                </a:solidFill>
              </a:rPr>
              <a:t>수강신청 및 완료</a:t>
            </a:r>
          </a:p>
          <a:p>
            <a:pPr>
              <a:spcBef>
                <a:spcPct val="50000"/>
              </a:spcBef>
            </a:pPr>
            <a:r>
              <a:rPr lang="en-US" altLang="ko-KR" sz="1100" b="1" dirty="0">
                <a:solidFill>
                  <a:schemeClr val="bg1"/>
                </a:solidFill>
              </a:rPr>
              <a:t>(</a:t>
            </a:r>
            <a:r>
              <a:rPr lang="ko-KR" altLang="en-US" sz="1100" b="1" dirty="0">
                <a:solidFill>
                  <a:schemeClr val="bg1"/>
                </a:solidFill>
              </a:rPr>
              <a:t>의뢰</a:t>
            </a:r>
            <a:r>
              <a:rPr lang="en-US" altLang="ko-KR" sz="1100" b="1" dirty="0">
                <a:solidFill>
                  <a:schemeClr val="bg1"/>
                </a:solidFill>
              </a:rPr>
              <a:t>, </a:t>
            </a:r>
            <a:r>
              <a:rPr lang="ko-KR" altLang="en-US" sz="1100" b="1" dirty="0">
                <a:solidFill>
                  <a:schemeClr val="bg1"/>
                </a:solidFill>
              </a:rPr>
              <a:t>담당부서 </a:t>
            </a:r>
            <a:r>
              <a:rPr lang="en-US" altLang="ko-KR" sz="1100" b="1" dirty="0">
                <a:solidFill>
                  <a:schemeClr val="bg1"/>
                </a:solidFill>
              </a:rPr>
              <a:t>: </a:t>
            </a:r>
            <a:r>
              <a:rPr lang="ko-KR" altLang="en-US" sz="1100" b="1" dirty="0">
                <a:solidFill>
                  <a:schemeClr val="bg1"/>
                </a:solidFill>
              </a:rPr>
              <a:t>학사지원과</a:t>
            </a:r>
            <a:r>
              <a:rPr lang="en-US" altLang="ko-KR" sz="1100" b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57" name="대각선 방향의 모서리가 둥근 사각형 56"/>
          <p:cNvSpPr/>
          <p:nvPr/>
        </p:nvSpPr>
        <p:spPr bwMode="auto">
          <a:xfrm>
            <a:off x="1110533" y="958788"/>
            <a:ext cx="1565753" cy="580611"/>
          </a:xfrm>
          <a:prstGeom prst="round2DiagRect">
            <a:avLst>
              <a:gd name="adj1" fmla="val 41131"/>
              <a:gd name="adj2" fmla="val 0"/>
            </a:avLst>
          </a:prstGeom>
          <a:gradFill>
            <a:gsLst>
              <a:gs pos="0">
                <a:srgbClr val="0070C0"/>
              </a:gs>
              <a:gs pos="100000">
                <a:srgbClr val="002060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b="1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58" name="Text Box 11"/>
          <p:cNvSpPr txBox="1">
            <a:spLocks noChangeArrowheads="1"/>
          </p:cNvSpPr>
          <p:nvPr/>
        </p:nvSpPr>
        <p:spPr bwMode="auto">
          <a:xfrm>
            <a:off x="1389422" y="1024742"/>
            <a:ext cx="1035683" cy="366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>
              <a:defRPr sz="2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spcBef>
                <a:spcPct val="50000"/>
              </a:spcBef>
            </a:pPr>
            <a:r>
              <a:rPr lang="ko-KR" altLang="en-US" sz="1800" b="1" dirty="0">
                <a:solidFill>
                  <a:schemeClr val="bg1"/>
                </a:solidFill>
              </a:rPr>
              <a:t>출국 전</a:t>
            </a:r>
          </a:p>
        </p:txBody>
      </p:sp>
      <p:sp>
        <p:nvSpPr>
          <p:cNvPr id="64" name="대각선 방향의 모서리가 둥근 사각형 63"/>
          <p:cNvSpPr/>
          <p:nvPr/>
        </p:nvSpPr>
        <p:spPr bwMode="auto">
          <a:xfrm>
            <a:off x="4460875" y="1798984"/>
            <a:ext cx="2898775" cy="1119188"/>
          </a:xfrm>
          <a:prstGeom prst="round2DiagRect">
            <a:avLst/>
          </a:prstGeom>
          <a:gradFill>
            <a:gsLst>
              <a:gs pos="0">
                <a:srgbClr val="0070C0"/>
              </a:gs>
              <a:gs pos="100000">
                <a:srgbClr val="002060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b="1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65" name="Text Box 16"/>
          <p:cNvSpPr txBox="1">
            <a:spLocks noChangeArrowheads="1"/>
          </p:cNvSpPr>
          <p:nvPr/>
        </p:nvSpPr>
        <p:spPr bwMode="auto">
          <a:xfrm>
            <a:off x="4663028" y="1846899"/>
            <a:ext cx="2563038" cy="1023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800100" indent="-342900"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257300" indent="-342900"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714500" indent="-342900">
              <a:defRPr sz="2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171700" indent="-342900"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628900" indent="-342900"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3086100" indent="-342900"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543300" indent="-342900"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4000500" indent="-342900"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marL="342900" indent="-342900" algn="l">
              <a:spcBef>
                <a:spcPct val="50000"/>
              </a:spcBef>
              <a:buFontTx/>
              <a:buAutoNum type="arabicPeriod"/>
            </a:pPr>
            <a:r>
              <a:rPr lang="ko-KR" altLang="en-US" sz="1100" b="1" dirty="0" err="1">
                <a:solidFill>
                  <a:schemeClr val="bg1"/>
                </a:solidFill>
              </a:rPr>
              <a:t>학점인정원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en-US" altLang="ko-KR" sz="1100" b="1" dirty="0">
                <a:solidFill>
                  <a:schemeClr val="bg1"/>
                </a:solidFill>
              </a:rPr>
              <a:t>1</a:t>
            </a:r>
            <a:r>
              <a:rPr lang="ko-KR" altLang="en-US" sz="1100" b="1" dirty="0">
                <a:solidFill>
                  <a:schemeClr val="bg1"/>
                </a:solidFill>
              </a:rPr>
              <a:t>부</a:t>
            </a:r>
            <a:endParaRPr lang="en-US" altLang="ko-KR" sz="1100" b="1" dirty="0">
              <a:solidFill>
                <a:schemeClr val="bg1"/>
              </a:solidFill>
            </a:endParaRPr>
          </a:p>
          <a:p>
            <a:pPr marL="342900" indent="-342900" algn="l">
              <a:spcBef>
                <a:spcPct val="50000"/>
              </a:spcBef>
              <a:buFontTx/>
              <a:buAutoNum type="arabicPeriod"/>
            </a:pPr>
            <a:r>
              <a:rPr lang="ko-KR" altLang="en-US" sz="1100" b="1" dirty="0">
                <a:solidFill>
                  <a:schemeClr val="bg1"/>
                </a:solidFill>
              </a:rPr>
              <a:t>수료증</a:t>
            </a:r>
            <a:r>
              <a:rPr lang="en-US" altLang="ko-KR" sz="1100" b="1" dirty="0">
                <a:solidFill>
                  <a:schemeClr val="bg1"/>
                </a:solidFill>
              </a:rPr>
              <a:t> 1</a:t>
            </a:r>
            <a:r>
              <a:rPr lang="ko-KR" altLang="en-US" sz="1100" b="1" dirty="0">
                <a:solidFill>
                  <a:schemeClr val="bg1"/>
                </a:solidFill>
              </a:rPr>
              <a:t>부</a:t>
            </a:r>
          </a:p>
          <a:p>
            <a:pPr marL="342900" indent="-342900" algn="l">
              <a:spcBef>
                <a:spcPct val="50000"/>
              </a:spcBef>
              <a:buFontTx/>
              <a:buAutoNum type="arabicPeriod"/>
            </a:pPr>
            <a:r>
              <a:rPr lang="ko-KR" altLang="en-US" sz="1100" b="1" dirty="0">
                <a:solidFill>
                  <a:schemeClr val="bg1"/>
                </a:solidFill>
              </a:rPr>
              <a:t>성적</a:t>
            </a:r>
            <a:r>
              <a:rPr lang="en-US" altLang="ko-KR" sz="1100" b="1" dirty="0">
                <a:solidFill>
                  <a:schemeClr val="bg1"/>
                </a:solidFill>
              </a:rPr>
              <a:t>, </a:t>
            </a:r>
            <a:r>
              <a:rPr lang="ko-KR" altLang="en-US" sz="1100" b="1" dirty="0" err="1">
                <a:solidFill>
                  <a:schemeClr val="bg1"/>
                </a:solidFill>
              </a:rPr>
              <a:t>출석증명원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en-US" altLang="ko-KR" sz="1100" b="1" dirty="0">
                <a:solidFill>
                  <a:schemeClr val="bg1"/>
                </a:solidFill>
              </a:rPr>
              <a:t>1</a:t>
            </a:r>
            <a:r>
              <a:rPr lang="ko-KR" altLang="en-US" sz="1100" b="1" dirty="0">
                <a:solidFill>
                  <a:schemeClr val="bg1"/>
                </a:solidFill>
              </a:rPr>
              <a:t>부</a:t>
            </a:r>
            <a:endParaRPr lang="en-US" altLang="ko-KR" sz="1100" b="1" dirty="0">
              <a:solidFill>
                <a:schemeClr val="bg1"/>
              </a:solidFill>
            </a:endParaRPr>
          </a:p>
          <a:p>
            <a:pPr marL="342900" indent="-342900" algn="l">
              <a:spcBef>
                <a:spcPct val="50000"/>
              </a:spcBef>
              <a:buFontTx/>
              <a:buAutoNum type="arabicPeriod"/>
            </a:pPr>
            <a:r>
              <a:rPr lang="ko-KR" altLang="en-US" sz="1100" b="1" dirty="0">
                <a:solidFill>
                  <a:schemeClr val="bg1"/>
                </a:solidFill>
              </a:rPr>
              <a:t>여권사본</a:t>
            </a:r>
            <a:r>
              <a:rPr lang="en-US" altLang="ko-KR" sz="1100" b="1" dirty="0">
                <a:solidFill>
                  <a:schemeClr val="bg1"/>
                </a:solidFill>
              </a:rPr>
              <a:t>(</a:t>
            </a:r>
            <a:r>
              <a:rPr lang="ko-KR" altLang="en-US" sz="1100" b="1" dirty="0">
                <a:solidFill>
                  <a:schemeClr val="bg1"/>
                </a:solidFill>
              </a:rPr>
              <a:t>출입국증명부분</a:t>
            </a:r>
            <a:r>
              <a:rPr lang="en-US" altLang="ko-KR" sz="1100" b="1" dirty="0">
                <a:solidFill>
                  <a:schemeClr val="bg1"/>
                </a:solidFill>
              </a:rPr>
              <a:t>)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en-US" altLang="ko-KR" sz="1100" b="1" dirty="0">
                <a:solidFill>
                  <a:schemeClr val="bg1"/>
                </a:solidFill>
              </a:rPr>
              <a:t>1</a:t>
            </a:r>
            <a:r>
              <a:rPr lang="ko-KR" altLang="en-US" sz="1100" b="1" dirty="0">
                <a:solidFill>
                  <a:schemeClr val="bg1"/>
                </a:solidFill>
              </a:rPr>
              <a:t>부</a:t>
            </a:r>
          </a:p>
        </p:txBody>
      </p:sp>
      <p:sp>
        <p:nvSpPr>
          <p:cNvPr id="66" name="Line 20"/>
          <p:cNvSpPr>
            <a:spLocks noChangeShapeType="1"/>
          </p:cNvSpPr>
          <p:nvPr/>
        </p:nvSpPr>
        <p:spPr bwMode="auto">
          <a:xfrm>
            <a:off x="5741988" y="4580284"/>
            <a:ext cx="0" cy="4429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7" name="Text Box 24"/>
          <p:cNvSpPr txBox="1">
            <a:spLocks noChangeArrowheads="1"/>
          </p:cNvSpPr>
          <p:nvPr/>
        </p:nvSpPr>
        <p:spPr bwMode="auto">
          <a:xfrm>
            <a:off x="4611688" y="4580284"/>
            <a:ext cx="100806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>
              <a:defRPr sz="2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ko-KR" altLang="en-US" sz="1000" dirty="0"/>
              <a:t>적합  →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ko-KR" altLang="en-US" sz="1000" dirty="0" smtClean="0"/>
              <a:t>학점인정 </a:t>
            </a:r>
            <a:r>
              <a:rPr lang="ko-KR" altLang="en-US" sz="1000" dirty="0"/>
              <a:t>의뢰</a:t>
            </a:r>
          </a:p>
        </p:txBody>
      </p:sp>
      <p:grpSp>
        <p:nvGrpSpPr>
          <p:cNvPr id="52" name="그룹 8"/>
          <p:cNvGrpSpPr>
            <a:grpSpLocks/>
          </p:cNvGrpSpPr>
          <p:nvPr/>
        </p:nvGrpSpPr>
        <p:grpSpPr bwMode="auto">
          <a:xfrm>
            <a:off x="4412587" y="3022124"/>
            <a:ext cx="1207163" cy="760469"/>
            <a:chOff x="655282" y="3679777"/>
            <a:chExt cx="1207267" cy="760796"/>
          </a:xfrm>
        </p:grpSpPr>
        <p:sp>
          <p:nvSpPr>
            <p:cNvPr id="54" name="Line 19"/>
            <p:cNvSpPr>
              <a:spLocks noChangeShapeType="1"/>
            </p:cNvSpPr>
            <p:nvPr/>
          </p:nvSpPr>
          <p:spPr bwMode="auto">
            <a:xfrm>
              <a:off x="1862549" y="3679777"/>
              <a:ext cx="0" cy="5537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5" name="Text Box 23"/>
            <p:cNvSpPr txBox="1">
              <a:spLocks noChangeArrowheads="1"/>
            </p:cNvSpPr>
            <p:nvPr/>
          </p:nvSpPr>
          <p:spPr bwMode="auto">
            <a:xfrm>
              <a:off x="655282" y="3732383"/>
              <a:ext cx="1207267" cy="708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>
                <a:defRPr sz="2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eaLnBrk="0" fontAlgn="base" hangingPunct="0">
                <a:spcAft>
                  <a:spcPct val="0"/>
                </a:spcAft>
                <a:buClr>
                  <a:srgbClr val="E47963"/>
                </a:buClr>
                <a:buSzPct val="70000"/>
                <a:buFont typeface="Wingdings 2" pitchFamily="18" charset="2"/>
                <a:buChar char="Ð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eaLnBrk="0" fontAlgn="base" hangingPunct="0">
                <a:spcAft>
                  <a:spcPct val="0"/>
                </a:spcAft>
                <a:buClr>
                  <a:srgbClr val="E47963"/>
                </a:buClr>
                <a:buSzPct val="70000"/>
                <a:buFont typeface="Wingdings 2" pitchFamily="18" charset="2"/>
                <a:buChar char="Ð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eaLnBrk="0" fontAlgn="base" hangingPunct="0">
                <a:spcAft>
                  <a:spcPct val="0"/>
                </a:spcAft>
                <a:buClr>
                  <a:srgbClr val="E47963"/>
                </a:buClr>
                <a:buSzPct val="70000"/>
                <a:buFont typeface="Wingdings 2" pitchFamily="18" charset="2"/>
                <a:buChar char="Ð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eaLnBrk="0" fontAlgn="base" hangingPunct="0">
                <a:spcAft>
                  <a:spcPct val="0"/>
                </a:spcAft>
                <a:buClr>
                  <a:srgbClr val="E47963"/>
                </a:buClr>
                <a:buSzPct val="70000"/>
                <a:buFont typeface="Wingdings 2" pitchFamily="18" charset="2"/>
                <a:buChar char="Ð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ko-KR" altLang="en-US" sz="1000" b="1" dirty="0"/>
                <a:t>직접 제출</a:t>
              </a:r>
              <a:endParaRPr lang="en-US" altLang="ko-KR" sz="1000" b="1" dirty="0"/>
            </a:p>
            <a:p>
              <a:pPr>
                <a:spcBef>
                  <a:spcPct val="50000"/>
                </a:spcBef>
              </a:pPr>
              <a:r>
                <a:rPr lang="ko-KR" altLang="en-US" sz="1000" b="1" dirty="0" smtClean="0"/>
                <a:t>연수 종료 후 </a:t>
              </a:r>
              <a:endParaRPr lang="en-US" altLang="ko-KR" sz="1000" b="1" dirty="0" smtClean="0"/>
            </a:p>
            <a:p>
              <a:pPr>
                <a:spcBef>
                  <a:spcPct val="50000"/>
                </a:spcBef>
              </a:pPr>
              <a:r>
                <a:rPr lang="en-US" altLang="ko-KR" sz="1000" b="1" dirty="0" smtClean="0"/>
                <a:t>10</a:t>
              </a:r>
              <a:r>
                <a:rPr lang="ko-KR" altLang="en-US" sz="1000" b="1" dirty="0" smtClean="0"/>
                <a:t>일 이내</a:t>
              </a:r>
              <a:endParaRPr lang="ko-KR" altLang="en-US" sz="1000" b="1" dirty="0"/>
            </a:p>
          </p:txBody>
        </p:sp>
      </p:grpSp>
      <p:sp>
        <p:nvSpPr>
          <p:cNvPr id="56" name="Text Box 38"/>
          <p:cNvSpPr txBox="1">
            <a:spLocks noChangeArrowheads="1"/>
          </p:cNvSpPr>
          <p:nvPr/>
        </p:nvSpPr>
        <p:spPr bwMode="auto">
          <a:xfrm>
            <a:off x="2763202" y="1015167"/>
            <a:ext cx="1161098" cy="385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>
              <a:defRPr sz="2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eaLnBrk="0" fontAlgn="base" hangingPunct="0">
              <a:spcAft>
                <a:spcPct val="0"/>
              </a:spcAft>
              <a:buClr>
                <a:srgbClr val="E47963"/>
              </a:buClr>
              <a:buSzPct val="70000"/>
              <a:buFont typeface="Wingdings 2" pitchFamily="18" charset="2"/>
              <a:buChar char="Ð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ko-KR" altLang="en-US" sz="1000" dirty="0" smtClean="0"/>
              <a:t>연수 시작 </a:t>
            </a:r>
            <a:endParaRPr lang="en-US" altLang="ko-KR" sz="1000" dirty="0" smtClean="0"/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ko-KR" altLang="en-US" sz="1000" dirty="0" smtClean="0"/>
              <a:t>최소 </a:t>
            </a:r>
            <a:r>
              <a:rPr lang="en-US" altLang="ko-KR" sz="1000" dirty="0" smtClean="0"/>
              <a:t>2</a:t>
            </a:r>
            <a:r>
              <a:rPr lang="ko-KR" altLang="en-US" sz="1000" dirty="0" smtClean="0"/>
              <a:t>주 전 신청</a:t>
            </a:r>
            <a:endParaRPr lang="ko-KR" alt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400</Words>
  <Application>Microsoft Office PowerPoint</Application>
  <PresentationFormat>화면 슬라이드 쇼(4:3)</PresentationFormat>
  <Paragraphs>66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HY동녘M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cbnu</cp:lastModifiedBy>
  <cp:revision>18</cp:revision>
  <dcterms:created xsi:type="dcterms:W3CDTF">2009-04-19T11:54:04Z</dcterms:created>
  <dcterms:modified xsi:type="dcterms:W3CDTF">2019-06-13T09:12:46Z</dcterms:modified>
</cp:coreProperties>
</file>