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embeddings/oleObject1.wdp" ContentType="image/vnd.ms-photo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474" y="108"/>
      </p:cViewPr>
      <p:guideLst>
        <p:guide orient="horz" pos="2181"/>
        <p:guide pos="384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presProps" Target="presProps.xml"  /><Relationship Id="rId19" Type="http://schemas.openxmlformats.org/officeDocument/2006/relationships/viewProps" Target="viewProps.xml"  /><Relationship Id="rId2" Type="http://schemas.openxmlformats.org/officeDocument/2006/relationships/slide" Target="slides/slide1.xml"  /><Relationship Id="rId20" Type="http://schemas.openxmlformats.org/officeDocument/2006/relationships/theme" Target="theme/theme1.xml"  /><Relationship Id="rId21" Type="http://schemas.openxmlformats.org/officeDocument/2006/relationships/tableStyles" Target="tableStyles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60A28D-025A-4E4A-A249-A9ECFB2632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DC3D7E27-3FEC-4439-AE4F-D13878471C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43DCFB7-DCB6-48E3-B399-6E485B4B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EBD413-CC7C-448A-9112-F6B141F18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C27FD5C-6940-40E8-9C11-CA9AE3EAA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69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DC5A5D-512D-46B3-931E-8CFCEC027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C2F168F-4E9C-4E82-840C-D0EBF6CC0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B3EDCE-D1D5-4FAA-AF12-FA86D7D3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D6C482F-07A9-4734-8C50-323F963E2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E80B223-DBBE-4C90-B1BD-A8F09A042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801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C867C4-4800-4C45-A6DF-9747762D1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B9785D9-2171-4205-89C9-8ABD3C8D6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448D2C5-1B87-4174-86B7-14502D45C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955FF6-4C68-46EB-925D-7B3BC4ED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B3E7AE-38F4-4AFF-B5E2-8606B66B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9258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39B83-017E-4412-A2FD-5527F8E03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F6DC56-A466-4D7F-9BA7-3A87C1A8DA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F22ED73-979B-44D9-8236-5A430D76B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EE20A17-9AF6-45A3-8E36-94C121282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5CB2BDD-E651-4355-A6CF-7A614B4D6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F64AA9-EDFF-4751-8AA4-B4659114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476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131FA2-42A9-457A-B287-E06CC14A6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0C594C4-433B-4507-8DFE-6E553673BD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B75F5C-EBC4-41E0-82FD-F34F9BD18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774DB35-9B94-4A5E-BED3-8A162D81D9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EA32257-BBDE-46EC-8C63-124BF8F044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5853BEA-DAC0-419F-B44E-0BC7EEC0A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38BC410-299E-41F1-A4F8-BBD0D6D24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F3425BB-D564-43A8-8CC6-C2930685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884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7AE138-3FA8-48AB-BADD-32C1410A3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A7BCDC-3E8B-427D-9FD8-CF5ED307E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05A7270-5834-429A-9C1A-9EED11505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2275CAA-3D97-42B3-9216-E83574D5F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47891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A58C30C-5FD4-4964-85F5-09C7AD0BC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77A99B0-1492-4BD6-8580-CA53A7CAC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C3A8B41-0EDE-499E-B6DF-4ABE01482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59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03E648-C42C-4959-9F6E-C7BB1A347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F318E7-2B4A-4FC1-8290-334C5B881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75E603F-328C-4CD4-8630-726B85B55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FD08CF-BA50-4F56-89CF-F678D734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A50BBBB-ECDA-485F-899C-908D833E7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CCD655A-4B46-4490-A28F-C7111C23D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082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C10907-3575-4DC7-8B6A-F9531EC14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7A97163-46E6-4070-9F27-1877D5FF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5B0E8A2-595E-4D72-B01B-9D831B7107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2A01FCB-7B14-46DA-BBE1-16CD58053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DAC299-1C27-4107-9AB8-95ABB26C8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3D3FA7-1516-407B-8A04-213027E50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3135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055964-8B30-476E-9C68-F46E20414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39716B7-73ED-4E74-A667-F0F82C34E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50106A-C14D-4CF2-863E-20E9BCCDF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CDCAD7-DEBF-40DE-ADAA-8BB4703E0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75E0DD-DFB2-4E7D-89A0-9605AC538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81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BF16A1E-1729-4847-9C9D-E6C6962219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913C66D-BBCB-4AA4-A940-9FFD1EBC3C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E6E9AF-68E2-4E9C-B05A-A46864201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0C40FF-58CF-4B8C-A009-BBE89D334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D84E403-DA80-41CC-8C60-13BAE44D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773688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1AD9191-8D2E-45AD-A35D-FF170972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2B9238-EA52-40BD-BF05-90F6845F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9CE7C5-C890-4A25-9F78-A5C28D2DE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15600-37E8-44BC-AA5E-F363076827E3}" type="datetimeFigureOut">
              <a:rPr lang="ko-KR" altLang="en-US" smtClean="0"/>
              <a:t>2022-03-24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CA6843-FD10-419A-A874-579C42EA15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84994C6-04C4-404E-8965-DD386CD37E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110F8-ABE3-4F6D-89A0-E389F3DAB0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3514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3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hyperlink" Target="http://www.kdca.go.kr/board/board.es?mid=a30402000000&amp;bid=0030" TargetMode="External"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7.jpe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8.jpe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9.png"  /><Relationship Id="rId3" Type="http://schemas.openxmlformats.org/officeDocument/2006/relationships/image" Target="../media/image10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1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2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3.png"  /><Relationship Id="rId3" Type="http://schemas.microsoft.com/office/2007/relationships/hdphoto" Target="../embeddings/oleObject1.wdp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14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8.jpeg"  /><Relationship Id="rId3" Type="http://schemas.openxmlformats.org/officeDocument/2006/relationships/image" Target="../media/image15.pn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2.jpe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BFD1DD1-5251-4013-99BC-6F97841DA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6451599" y="496371"/>
            <a:ext cx="5406571" cy="5891729"/>
            <a:chOff x="4632739" y="565248"/>
            <a:chExt cx="4806124" cy="5575103"/>
          </a:xfrm>
        </p:grpSpPr>
        <p:sp>
          <p:nvSpPr>
            <p:cNvPr id="7" name="六角形 2"/>
            <p:cNvSpPr/>
            <p:nvPr/>
          </p:nvSpPr>
          <p:spPr>
            <a:xfrm rot="5400000">
              <a:off x="4248249" y="949738"/>
              <a:ext cx="5575103" cy="4806124"/>
            </a:xfrm>
            <a:prstGeom prst="hexagon">
              <a:avLst/>
            </a:prstGeom>
            <a:solidFill>
              <a:schemeClr val="tx1">
                <a:alpha val="5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39B0EC6-4E7B-487C-BFA7-93BA67B82501}"/>
                </a:ext>
              </a:extLst>
            </p:cNvPr>
            <p:cNvSpPr txBox="1"/>
            <p:nvPr/>
          </p:nvSpPr>
          <p:spPr>
            <a:xfrm>
              <a:off x="5260670" y="2821819"/>
              <a:ext cx="3768309" cy="11940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/>
              <a:r>
                <a:rPr lang="en-US" altLang="ko-KR" sz="4400" b="1" dirty="0" err="1">
                  <a:solidFill>
                    <a:srgbClr val="FFCC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Buddy&amp;U</a:t>
              </a:r>
              <a:endParaRPr lang="en-US" altLang="ko-KR" sz="4400" b="1" dirty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  <a:p>
              <a:pPr algn="just"/>
              <a:r>
                <a:rPr lang="en-US" altLang="ko-KR" sz="3200" b="1" dirty="0">
                  <a:solidFill>
                    <a:srgbClr val="FFCC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스퀘어라운드 ExtraBold" panose="020B0600000101010101" pitchFamily="50" charset="-127"/>
                  <a:ea typeface="나눔스퀘어라운드 ExtraBold" panose="020B0600000101010101" pitchFamily="50" charset="-127"/>
                </a:rPr>
                <a:t>                   Orientation</a:t>
              </a:r>
              <a:endParaRPr lang="ko-KR" altLang="en-US" sz="3200" b="1" dirty="0">
                <a:solidFill>
                  <a:srgbClr val="FFCC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 flipH="1">
            <a:off x="9293800" y="116036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94247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id="{AA298A8B-DB9A-42A1-80F5-60DD3A2C80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1" y="0"/>
            <a:ext cx="550545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1303021"/>
            <a:ext cx="4315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All about Buddy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 flipH="1">
            <a:off x="9293800" y="116036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bg1"/>
                </a:solidFill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solidFill>
                <a:schemeClr val="bg1"/>
              </a:solidFill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3101158"/>
            <a:ext cx="3045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Academics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1259632" y="4899295"/>
            <a:ext cx="35429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9078C8"/>
                </a:solidFill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Campus Life</a:t>
            </a:r>
            <a:endParaRPr lang="ko-KR" altLang="en-US" sz="4400" b="1" dirty="0">
              <a:solidFill>
                <a:srgbClr val="9078C8"/>
              </a:solidFill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  <p:sp>
        <p:nvSpPr>
          <p:cNvPr id="20" name="正方形/長方形 1"/>
          <p:cNvSpPr/>
          <p:nvPr/>
        </p:nvSpPr>
        <p:spPr>
          <a:xfrm rot="16200000">
            <a:off x="268054" y="225933"/>
            <a:ext cx="572796" cy="84897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4"/>
          <p:cNvSpPr txBox="1"/>
          <p:nvPr/>
        </p:nvSpPr>
        <p:spPr>
          <a:xfrm>
            <a:off x="596901" y="117086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  <a:cs typeface="Arial" panose="020B0604020202020204" pitchFamily="34" charset="0"/>
              </a:rPr>
              <a:t>INDEX</a:t>
            </a:r>
            <a:endParaRPr kumimoji="1" lang="ja-JP" altLang="en-US" sz="200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477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FE7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3FE7FD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90363" y="352279"/>
            <a:ext cx="430598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b="1">
                <a:latin typeface="나눔바른고딕"/>
                <a:ea typeface="나눔바른고딕"/>
              </a:rPr>
              <a:t>외국인 교환학생이란</a:t>
            </a:r>
            <a:r>
              <a:rPr lang="en-US" altLang="ko-KR" sz="3600" b="1">
                <a:latin typeface="나눔바른고딕"/>
                <a:ea typeface="나눔바른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6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4" name="TextBox 713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3403" y="1310936"/>
            <a:ext cx="379488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3200">
                <a:latin typeface="나눔스퀘어라운드 ExtraBold"/>
                <a:ea typeface="나눔스퀘어라운드 ExtraBold"/>
              </a:rPr>
              <a:t>Exchange Student</a:t>
            </a:r>
            <a:endParaRPr lang="en-US" altLang="ko-KR" sz="3200">
              <a:latin typeface="나눔스퀘어라운드 ExtraBold"/>
              <a:ea typeface="나눔스퀘어라운드 ExtraBold"/>
            </a:endParaRPr>
          </a:p>
        </p:txBody>
      </p:sp>
      <p:sp>
        <p:nvSpPr>
          <p:cNvPr id="36" name="말풍선: 모서리가 둥근 사각형 12"/>
          <p:cNvSpPr/>
          <p:nvPr/>
        </p:nvSpPr>
        <p:spPr>
          <a:xfrm flipH="1">
            <a:off x="381000" y="2282232"/>
            <a:ext cx="5299693" cy="1867834"/>
          </a:xfrm>
          <a:prstGeom prst="wedgeRoundRectCallout">
            <a:avLst>
              <a:gd name="adj1" fmla="val -27351"/>
              <a:gd name="adj2" fmla="val 48023"/>
              <a:gd name="adj3" fmla="val 16667"/>
            </a:avLst>
          </a:prstGeom>
          <a:solidFill>
            <a:srgbClr val="cccc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rgbClr val="c00000"/>
                </a:solidFill>
                <a:latin typeface="나눔바른고딕"/>
                <a:ea typeface="나눔바른고딕"/>
              </a:rPr>
              <a:t>해외 자매대학</a:t>
            </a: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의 학생들이 우리 대학에서 </a:t>
            </a:r>
            <a:endParaRPr lang="ko-KR" altLang="en-US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한 학기 또는 </a:t>
            </a:r>
            <a:r>
              <a:rPr lang="en-US" altLang="ko-KR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</a:t>
            </a: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년간 수학하는 </a:t>
            </a:r>
            <a:r>
              <a:rPr lang="ko-KR" altLang="en-US">
                <a:solidFill>
                  <a:srgbClr val="c00000"/>
                </a:solidFill>
                <a:latin typeface="나눔바른고딕"/>
                <a:ea typeface="나눔바른고딕"/>
              </a:rPr>
              <a:t>학점 교류 프로그램</a:t>
            </a:r>
            <a:endParaRPr lang="ko-KR" altLang="en-US">
              <a:solidFill>
                <a:srgbClr val="c00000"/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개강 후부터는 우리 대학 재학생들과 </a:t>
            </a:r>
            <a:endParaRPr lang="ko-KR" altLang="en-US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동일한 학사일정에 맞추어 학교생활</a:t>
            </a:r>
            <a:endParaRPr lang="en-US" altLang="ko-KR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</p:txBody>
      </p:sp>
      <p:sp>
        <p:nvSpPr>
          <p:cNvPr id="31" name="말풍선: 모서리가 둥근 사각형 12"/>
          <p:cNvSpPr/>
          <p:nvPr/>
        </p:nvSpPr>
        <p:spPr>
          <a:xfrm>
            <a:off x="6385127" y="2282232"/>
            <a:ext cx="5423517" cy="1867834"/>
          </a:xfrm>
          <a:prstGeom prst="wedgeRoundRectCallout">
            <a:avLst>
              <a:gd name="adj1" fmla="val -26070"/>
              <a:gd name="adj2" fmla="val 51082"/>
              <a:gd name="adj3" fmla="val 16667"/>
            </a:avLst>
          </a:prstGeom>
          <a:solidFill>
            <a:srgbClr val="cccc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외국인 교환학생과 서로 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Buddy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가 되어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학사</a:t>
            </a:r>
            <a:r>
              <a:rPr lang="en-US" altLang="ko-KR" sz="1600">
                <a:solidFill>
                  <a:srgbClr val="c00000"/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생활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 관련하여 도움을 주고 </a:t>
            </a:r>
            <a:r>
              <a:rPr lang="ko-KR" altLang="en-US" sz="1600">
                <a:solidFill>
                  <a:srgbClr val="c00000"/>
                </a:solidFill>
                <a:latin typeface="나눔바른고딕"/>
                <a:ea typeface="나눔바른고딕"/>
              </a:rPr>
              <a:t>문화교류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를 할 수 있는 </a:t>
            </a:r>
            <a:r>
              <a:rPr lang="ko-KR" altLang="en-US" sz="1600" b="1">
                <a:solidFill>
                  <a:srgbClr val="2f6da0"/>
                </a:solidFill>
                <a:latin typeface="나눔바른고딕"/>
                <a:ea typeface="나눔바른고딕"/>
              </a:rPr>
              <a:t>봉사활동프로그램</a:t>
            </a:r>
            <a:endParaRPr lang="ko-KR" altLang="en-US" sz="1600" b="1">
              <a:solidFill>
                <a:srgbClr val="2f6da0"/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언어권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소속학과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,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지원동기 등을 고려하여 </a:t>
            </a:r>
            <a:endParaRPr lang="ko-KR" altLang="en-US" sz="1600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1:1 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또는 </a:t>
            </a:r>
            <a:r>
              <a:rPr lang="en-US" altLang="ko-KR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1:2</a:t>
            </a:r>
            <a:r>
              <a:rPr lang="ko-KR" altLang="en-US" sz="1600">
                <a:solidFill>
                  <a:schemeClr val="tx2">
                    <a:lumMod val="50000"/>
                  </a:schemeClr>
                </a:solidFill>
                <a:latin typeface="나눔바른고딕"/>
                <a:ea typeface="나눔바른고딕"/>
              </a:rPr>
              <a:t>로 배정</a:t>
            </a:r>
            <a:endParaRPr lang="en-US" altLang="ko-KR" sz="1600">
              <a:solidFill>
                <a:schemeClr val="tx2">
                  <a:lumMod val="50000"/>
                </a:schemeClr>
              </a:solidFill>
              <a:latin typeface="나눔바른고딕"/>
              <a:ea typeface="나눔바른고딕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19214" y="1306783"/>
            <a:ext cx="327916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3200">
                <a:latin typeface="나눔스퀘어라운드 ExtraBold"/>
                <a:ea typeface="나눔스퀘어라운드 ExtraBold"/>
              </a:rPr>
              <a:t>Buddy Program</a:t>
            </a:r>
            <a:endParaRPr lang="en-US" altLang="ko-KR" sz="3200">
              <a:latin typeface="나눔스퀘어라운드 ExtraBold"/>
              <a:ea typeface="나눔스퀘어라운드 ExtraBold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1850" t="7200" r="1940" b="4900"/>
          <a:stretch>
            <a:fillRect/>
          </a:stretch>
        </p:blipFill>
        <p:spPr>
          <a:xfrm>
            <a:off x="2336799" y="4470399"/>
            <a:ext cx="7556501" cy="23241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339579"/>
            <a:ext cx="381546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코로나</a:t>
            </a:r>
            <a:r>
              <a:rPr kumimoji="1" lang="en-US" altLang="ko-KR" sz="3600" b="1">
                <a:latin typeface="나눔바른고딕"/>
                <a:ea typeface="나눔바른고딕"/>
              </a:rPr>
              <a:t>19 </a:t>
            </a:r>
            <a:r>
              <a:rPr kumimoji="1" lang="ko-KR" altLang="en-US" sz="3600" b="1">
                <a:latin typeface="나눔바른고딕"/>
                <a:ea typeface="나눔바른고딕"/>
              </a:rPr>
              <a:t>현황 알림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883426" y="193042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ko-KR" altLang="en-US">
                <a:hlinkClick r:id="rId2"/>
              </a:rPr>
              <a:t>http://www.kdca.go.kr/board/board.es?mid=a30402000000&amp;bid=0030</a:t>
            </a:r>
            <a:endParaRPr lang="ko-KR" altLang="en-US"/>
          </a:p>
        </p:txBody>
      </p:sp>
      <p:sp>
        <p:nvSpPr>
          <p:cNvPr id="26" name="テキスト ボックス 24"/>
          <p:cNvSpPr txBox="1"/>
          <p:nvPr/>
        </p:nvSpPr>
        <p:spPr>
          <a:xfrm>
            <a:off x="1470941" y="1961201"/>
            <a:ext cx="2510276" cy="570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질병관리청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83426" y="3464528"/>
            <a:ext cx="464903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질병관리청 및 충북도청 홈페이지를 </a:t>
            </a:r>
            <a:endParaRPr lang="ko-KR" altLang="en-US" sz="22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수시로 방문 할 수 있도록 안내해주세요</a:t>
            </a:r>
            <a:r>
              <a:rPr lang="en-US" altLang="ko-KR" sz="2200">
                <a:latin typeface="나눔바른고딕"/>
                <a:ea typeface="나눔바른고딕"/>
              </a:rPr>
              <a:t>!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7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9" name="직사각형 38"/>
          <p:cNvSpPr/>
          <p:nvPr/>
        </p:nvSpPr>
        <p:spPr>
          <a:xfrm>
            <a:off x="1011241" y="1807634"/>
            <a:ext cx="34011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テキスト ボックス 24"/>
          <p:cNvSpPr txBox="1"/>
          <p:nvPr/>
        </p:nvSpPr>
        <p:spPr>
          <a:xfrm>
            <a:off x="920077" y="3587318"/>
            <a:ext cx="3402454" cy="573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시도</a:t>
            </a:r>
            <a:r>
              <a:rPr lang="en-US" altLang="ko-KR" sz="3200" b="1" spc="-150">
                <a:latin typeface="나눔스퀘어"/>
                <a:ea typeface="나눔스퀘어"/>
              </a:rPr>
              <a:t> </a:t>
            </a:r>
            <a:r>
              <a:rPr lang="ko-KR" altLang="en-US" sz="3200" b="1" spc="-150">
                <a:latin typeface="나눔스퀘어"/>
                <a:ea typeface="나눔스퀘어"/>
              </a:rPr>
              <a:t>감염병 알림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20766" y="3433751"/>
            <a:ext cx="3391577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" name="テキスト ボックス 24"/>
          <p:cNvSpPr txBox="1"/>
          <p:nvPr/>
        </p:nvSpPr>
        <p:spPr>
          <a:xfrm>
            <a:off x="1062952" y="5207417"/>
            <a:ext cx="3259580" cy="5723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"/>
                <a:ea typeface="나눔스퀘어"/>
              </a:rPr>
              <a:t>학내 확진자 알림</a:t>
            </a:r>
            <a:endParaRPr kumimoji="1" lang="ja-JP" altLang="en-US" sz="3200" b="1" spc="-150">
              <a:latin typeface="나눔스퀘어"/>
              <a:ea typeface="맑은 고딕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11241" y="5055455"/>
            <a:ext cx="34011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883426" y="5098009"/>
            <a:ext cx="4354077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학내 확진자</a:t>
            </a:r>
            <a:r>
              <a:rPr lang="en-US" altLang="ko-KR" sz="2200">
                <a:latin typeface="나눔바른고딕"/>
                <a:ea typeface="나눔바른고딕"/>
              </a:rPr>
              <a:t>(</a:t>
            </a:r>
            <a:r>
              <a:rPr lang="ko-KR" altLang="en-US" sz="2200">
                <a:latin typeface="나눔바른고딕"/>
                <a:ea typeface="나눔바른고딕"/>
              </a:rPr>
              <a:t>수업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생활관 등</a:t>
            </a:r>
            <a:r>
              <a:rPr lang="en-US" altLang="ko-KR" sz="2200">
                <a:latin typeface="나눔바른고딕"/>
                <a:ea typeface="나눔바른고딕"/>
              </a:rPr>
              <a:t>)</a:t>
            </a:r>
            <a:r>
              <a:rPr lang="ko-KR" altLang="en-US" sz="2200">
                <a:latin typeface="나눔바른고딕"/>
                <a:ea typeface="나눔바른고딕"/>
              </a:rPr>
              <a:t> 발생 시</a:t>
            </a:r>
            <a:endParaRPr lang="ko-KR" altLang="en-US" sz="22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안내사항 수시로 전달해주세요</a:t>
            </a:r>
            <a:r>
              <a:rPr lang="en-US" altLang="ko-KR" sz="2200">
                <a:latin typeface="나눔바른고딕"/>
                <a:ea typeface="나눔바른고딕"/>
              </a:rPr>
              <a:t>!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3"/>
          <p:cNvSpPr txBox="1"/>
          <p:nvPr/>
        </p:nvSpPr>
        <p:spPr>
          <a:xfrm>
            <a:off x="848419" y="361349"/>
            <a:ext cx="57486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개신누리시스템 수시 업데이트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FB7E5E0-EF3D-4D34-8B2A-678C062FFA58}"/>
              </a:ext>
            </a:extLst>
          </p:cNvPr>
          <p:cNvSpPr txBox="1"/>
          <p:nvPr/>
        </p:nvSpPr>
        <p:spPr>
          <a:xfrm>
            <a:off x="9289102" y="2314723"/>
            <a:ext cx="1829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수강신청변경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 rotWithShape="1">
          <a:blip r:embed="rId2"/>
          <a:srcRect t="18229" r="95349" b="32330"/>
          <a:stretch/>
        </p:blipFill>
        <p:spPr>
          <a:xfrm>
            <a:off x="8320900" y="1239358"/>
            <a:ext cx="1638099" cy="5406589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3"/>
          <a:srcRect t="6312" r="90937" b="3677"/>
          <a:stretch/>
        </p:blipFill>
        <p:spPr>
          <a:xfrm>
            <a:off x="10248254" y="1256603"/>
            <a:ext cx="1529669" cy="5406589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1681954" y="1890653"/>
            <a:ext cx="610295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핸드폰번호 변경 시</a:t>
            </a:r>
            <a:r>
              <a:rPr lang="en-US" altLang="ko-KR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바로 개인신상 변경</a:t>
            </a:r>
            <a:r>
              <a:rPr lang="en-US" altLang="ko-KR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!!</a:t>
            </a: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비밀번호 재설정</a:t>
            </a:r>
            <a:r>
              <a:rPr lang="en-US" altLang="ko-KR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종합서비스센터 방문 또는 전화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증명서 무료 출력 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강의평가 및 성적 조회 방법</a:t>
            </a:r>
            <a:endParaRPr lang="en-US" altLang="ko-KR" sz="2400" dirty="0"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학내 인터넷 등록</a:t>
            </a:r>
            <a:endParaRPr lang="en-US" altLang="ko-KR" sz="24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6" name="그룹 45"/>
          <p:cNvGrpSpPr/>
          <p:nvPr/>
        </p:nvGrpSpPr>
        <p:grpSpPr>
          <a:xfrm>
            <a:off x="1330664" y="2178257"/>
            <a:ext cx="325730" cy="400110"/>
            <a:chOff x="8293632" y="5970210"/>
            <a:chExt cx="325730" cy="400110"/>
          </a:xfrm>
        </p:grpSpPr>
        <p:sp>
          <p:nvSpPr>
            <p:cNvPr id="47" name="실행 단추: 사용자 지정 46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1330664" y="2895305"/>
            <a:ext cx="325730" cy="400110"/>
            <a:chOff x="8293632" y="5970210"/>
            <a:chExt cx="325730" cy="400110"/>
          </a:xfrm>
        </p:grpSpPr>
        <p:sp>
          <p:nvSpPr>
            <p:cNvPr id="50" name="실행 단추: 사용자 지정 49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1330664" y="3613940"/>
            <a:ext cx="325730" cy="400110"/>
            <a:chOff x="8293632" y="5970210"/>
            <a:chExt cx="325730" cy="400110"/>
          </a:xfrm>
        </p:grpSpPr>
        <p:sp>
          <p:nvSpPr>
            <p:cNvPr id="53" name="실행 단추: 사용자 지정 52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1330664" y="4366999"/>
            <a:ext cx="325730" cy="400110"/>
            <a:chOff x="8293632" y="5970210"/>
            <a:chExt cx="325730" cy="400110"/>
          </a:xfrm>
        </p:grpSpPr>
        <p:sp>
          <p:nvSpPr>
            <p:cNvPr id="56" name="실행 단추: 사용자 지정 55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1345136" y="5076087"/>
            <a:ext cx="325730" cy="400110"/>
            <a:chOff x="8293632" y="5970210"/>
            <a:chExt cx="325730" cy="400110"/>
          </a:xfrm>
        </p:grpSpPr>
        <p:sp>
          <p:nvSpPr>
            <p:cNvPr id="59" name="실행 단추: 사용자 지정 58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8293632" y="5970210"/>
              <a:ext cx="3257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0695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그림 60"/>
          <p:cNvPicPr>
            <a:picLocks noChangeAspect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-8346"/>
            <a:ext cx="12192000" cy="6858000"/>
          </a:xfrm>
          <a:prstGeom prst="rect">
            <a:avLst/>
          </a:prstGeom>
        </p:spPr>
      </p:pic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6" name="テキスト ボックス 3"/>
          <p:cNvSpPr txBox="1"/>
          <p:nvPr/>
        </p:nvSpPr>
        <p:spPr>
          <a:xfrm>
            <a:off x="862933" y="375864"/>
            <a:ext cx="394691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en-US" altLang="ja-JP" sz="3600" b="1">
                <a:latin typeface="나눔바른고딕"/>
                <a:ea typeface="맑은 고딕"/>
              </a:rPr>
              <a:t>E-Campus</a:t>
            </a:r>
            <a:r>
              <a:rPr kumimoji="1" lang="ko-KR" altLang="en-US" sz="3600" b="1">
                <a:latin typeface="나눔바른고딕"/>
                <a:ea typeface="맑은 고딕"/>
              </a:rPr>
              <a:t> 사용법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285972" y="1603452"/>
            <a:ext cx="7906028" cy="4652205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4665106" y="1952861"/>
            <a:ext cx="7373840" cy="3988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e-Campus </a:t>
            </a:r>
            <a:r>
              <a:rPr lang="ko-KR" altLang="en-US" sz="2400">
                <a:latin typeface="나눔바른고딕"/>
                <a:ea typeface="나눔바른고딕"/>
              </a:rPr>
              <a:t>언어설정은 마이페이지에서 가능합니다</a:t>
            </a:r>
            <a:r>
              <a:rPr lang="en-US" altLang="ko-KR" sz="2400">
                <a:latin typeface="나눔바른고딕"/>
                <a:ea typeface="나눔바른고딕"/>
              </a:rPr>
              <a:t>.</a:t>
            </a:r>
            <a:endParaRPr lang="en-US" altLang="ko-KR" sz="24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endParaRPr lang="en-US" altLang="ko-KR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000">
                <a:latin typeface="나눔바른고딕"/>
                <a:ea typeface="나눔바른고딕"/>
              </a:rPr>
              <a:t>       과제물 제출</a:t>
            </a:r>
            <a:r>
              <a:rPr lang="en-US" altLang="ko-KR" sz="2000">
                <a:latin typeface="나눔바른고딕"/>
                <a:ea typeface="나눔바른고딕"/>
              </a:rPr>
              <a:t>, </a:t>
            </a:r>
            <a:r>
              <a:rPr lang="ko-KR" altLang="en-US" sz="2000">
                <a:latin typeface="나눔바른고딕"/>
                <a:ea typeface="나눔바른고딕"/>
              </a:rPr>
              <a:t>출석체크 등 온라인 수강이 원활히 되고 있는지</a:t>
            </a:r>
            <a:endParaRPr lang="ko-KR" altLang="en-US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000">
                <a:latin typeface="나눔바른고딕"/>
                <a:ea typeface="나눔바른고딕"/>
              </a:rPr>
              <a:t>       각 과목 중간고사는 대면</a:t>
            </a:r>
            <a:r>
              <a:rPr lang="en-US" altLang="ko-KR" sz="2000">
                <a:latin typeface="나눔바른고딕"/>
                <a:ea typeface="나눔바른고딕"/>
              </a:rPr>
              <a:t>, </a:t>
            </a:r>
            <a:r>
              <a:rPr lang="ko-KR" altLang="en-US" sz="2000">
                <a:latin typeface="나눔바른고딕"/>
                <a:ea typeface="나눔바른고딕"/>
              </a:rPr>
              <a:t>비대면인지</a:t>
            </a:r>
            <a:endParaRPr lang="ko-KR" altLang="en-US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endParaRPr lang="en-US" altLang="ko-KR" sz="2000">
              <a:latin typeface="나눔바른고딕"/>
              <a:ea typeface="나눔바른고딕"/>
            </a:endParaRPr>
          </a:p>
          <a:p>
            <a:pPr algn="just">
              <a:lnSpc>
                <a:spcPct val="200000"/>
              </a:lnSpc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수시로 확인해주세요 </a:t>
            </a:r>
            <a:r>
              <a:rPr lang="en-US" altLang="ko-KR" sz="2400">
                <a:latin typeface="나눔바른고딕"/>
                <a:ea typeface="나눔바른고딕"/>
                <a:sym typeface="Wingdings"/>
              </a:rPr>
              <a:t>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grpSp>
        <p:nvGrpSpPr>
          <p:cNvPr id="39" name="그룹 38"/>
          <p:cNvGrpSpPr/>
          <p:nvPr/>
        </p:nvGrpSpPr>
        <p:grpSpPr>
          <a:xfrm rot="0">
            <a:off x="4599790" y="3544116"/>
            <a:ext cx="406550" cy="359229"/>
            <a:chOff x="8236481" y="5989260"/>
            <a:chExt cx="406550" cy="359229"/>
          </a:xfrm>
        </p:grpSpPr>
        <p:sp>
          <p:nvSpPr>
            <p:cNvPr id="40" name="실행 단추: 사용자 지정 39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236481" y="5989260"/>
              <a:ext cx="406550" cy="35922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xmlns:mc="http://schemas.openxmlformats.org/markup-compatibility/2006" xmlns:hp="http://schemas.haansoft.com/office/presentation/8.0" lang="ko-KR" altLang="en-US" b="1" mc:Ignorable="hp" hp:hslEmbossed="0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</a:rPr>
                <a:t>√</a:t>
              </a:r>
              <a:endParaRPr xmlns:mc="http://schemas.openxmlformats.org/markup-compatibility/2006" xmlns:hp="http://schemas.haansoft.com/office/presentation/8.0" lang="ko-KR" altLang="en-US" b="1" mc:Ignorable="hp" hp:hslEmbossed="0"/>
            </a:p>
          </p:txBody>
        </p:sp>
      </p:grpSp>
      <p:grpSp>
        <p:nvGrpSpPr>
          <p:cNvPr id="42" name="그룹 41"/>
          <p:cNvGrpSpPr/>
          <p:nvPr/>
        </p:nvGrpSpPr>
        <p:grpSpPr>
          <a:xfrm rot="0">
            <a:off x="4637891" y="4082395"/>
            <a:ext cx="406548" cy="369332"/>
            <a:chOff x="8293631" y="5970210"/>
            <a:chExt cx="406548" cy="369332"/>
          </a:xfrm>
        </p:grpSpPr>
        <p:sp>
          <p:nvSpPr>
            <p:cNvPr id="43" name="실행 단추: 사용자 지정 42">
              <a:hlinkClick r:id="" action="ppaction://noaction" highlightClick="1"/>
            </p:cNvPr>
            <p:cNvSpPr/>
            <p:nvPr/>
          </p:nvSpPr>
          <p:spPr>
            <a:xfrm>
              <a:off x="8367713" y="6091238"/>
              <a:ext cx="192086" cy="182562"/>
            </a:xfrm>
            <a:prstGeom prst="actionButtonBlank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8293631" y="5970210"/>
              <a:ext cx="406549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xmlns:mc="http://schemas.openxmlformats.org/markup-compatibility/2006" xmlns:hp="http://schemas.haansoft.com/office/presentation/8.0" lang="ko-KR" altLang="en-US" b="1" mc:Ignorable="hp" hp:hslEmbossed="0">
                  <a:effectLst>
                    <a:outerShdw blurRad="38100" dist="38100" dir="2700000" algn="tl">
                      <a:srgbClr val="000000">
                        <a:alpha val="43140"/>
                      </a:srgbClr>
                    </a:outerShdw>
                  </a:effectLst>
                </a:rPr>
                <a:t>√</a:t>
              </a:r>
              <a:endParaRPr xmlns:mc="http://schemas.openxmlformats.org/markup-compatibility/2006" xmlns:hp="http://schemas.haansoft.com/office/presentation/8.0" lang="ko-KR" altLang="en-US" b="1" mc:Ignorable="hp" hp:hslEmbossed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그림 73"/>
          <p:cNvPicPr>
            <a:picLocks noChangeAspect="1"/>
          </p:cNvPicPr>
          <p:nvPr/>
        </p:nvPicPr>
        <p:blipFill rotWithShape="1">
          <a:blip r:embed="rId2"/>
          <a:srcRect t="5580" b="10030"/>
          <a:stretch>
            <a:fillRect/>
          </a:stretch>
        </p:blipFill>
        <p:spPr>
          <a:xfrm>
            <a:off x="0" y="6168"/>
            <a:ext cx="12192000" cy="6858000"/>
          </a:xfrm>
          <a:prstGeom prst="rect">
            <a:avLst/>
          </a:prstGeom>
        </p:spPr>
      </p:pic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6" name="テキスト ボックス 3"/>
          <p:cNvSpPr txBox="1"/>
          <p:nvPr/>
        </p:nvSpPr>
        <p:spPr>
          <a:xfrm>
            <a:off x="877447" y="390380"/>
            <a:ext cx="23487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학생증 신청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sp>
        <p:nvSpPr>
          <p:cNvPr id="75" name="正方形/長方形 2"/>
          <p:cNvSpPr/>
          <p:nvPr/>
        </p:nvSpPr>
        <p:spPr>
          <a:xfrm>
            <a:off x="1482317" y="1986025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6" name="正方形/長方形 2"/>
          <p:cNvSpPr/>
          <p:nvPr/>
        </p:nvSpPr>
        <p:spPr>
          <a:xfrm>
            <a:off x="1456701" y="3572783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77" name="正方形/長方形 2"/>
          <p:cNvSpPr/>
          <p:nvPr/>
        </p:nvSpPr>
        <p:spPr>
          <a:xfrm>
            <a:off x="1449649" y="5202016"/>
            <a:ext cx="10066999" cy="901666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68" name="テキスト ボックス 24"/>
          <p:cNvSpPr txBox="1"/>
          <p:nvPr/>
        </p:nvSpPr>
        <p:spPr>
          <a:xfrm>
            <a:off x="1593524" y="2203752"/>
            <a:ext cx="36267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2800" b="1" spc="-150">
                <a:latin typeface="나눔스퀘어"/>
                <a:ea typeface="맑은 고딕"/>
              </a:rPr>
              <a:t>외국인 등록증 수령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1458020" y="1977615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0" name="テキスト ボックス 24"/>
          <p:cNvSpPr txBox="1"/>
          <p:nvPr/>
        </p:nvSpPr>
        <p:spPr>
          <a:xfrm>
            <a:off x="1914991" y="3755104"/>
            <a:ext cx="29547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800" b="1" spc="-150">
                <a:latin typeface="나눔스퀘어"/>
                <a:ea typeface="나눔스퀘어"/>
              </a:rPr>
              <a:t>농협은행 방문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1458019" y="3571329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2" name="テキスト ボックス 24"/>
          <p:cNvSpPr txBox="1"/>
          <p:nvPr/>
        </p:nvSpPr>
        <p:spPr>
          <a:xfrm>
            <a:off x="1543514" y="5425650"/>
            <a:ext cx="37267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2800" b="1" spc="-150">
                <a:latin typeface="나눔스퀘어"/>
                <a:ea typeface="나눔스퀘어"/>
              </a:rPr>
              <a:t>종합서비스센터 방문</a:t>
            </a:r>
            <a:endParaRPr kumimoji="1" lang="ja-JP" altLang="en-US" sz="2800" b="1" spc="-150">
              <a:latin typeface="나눔스퀘어"/>
              <a:ea typeface="맑은 고딕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1458019" y="5199513"/>
            <a:ext cx="3868724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8" name="직사각형 77"/>
          <p:cNvSpPr/>
          <p:nvPr/>
        </p:nvSpPr>
        <p:spPr>
          <a:xfrm>
            <a:off x="5441625" y="2099001"/>
            <a:ext cx="2822265" cy="5946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l" defTabSz="9144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약 </a:t>
            </a:r>
            <a:r>
              <a:rPr lang="en-US" altLang="ko-KR" sz="2200">
                <a:latin typeface="나눔바른고딕"/>
                <a:ea typeface="나눔바른고딕"/>
              </a:rPr>
              <a:t>1</a:t>
            </a:r>
            <a:r>
              <a:rPr lang="ko-KR" altLang="en-US" sz="2200">
                <a:latin typeface="나눔바른고딕"/>
                <a:ea typeface="나눔바른고딕"/>
              </a:rPr>
              <a:t>달 뒤 발급됩니다</a:t>
            </a:r>
            <a:r>
              <a:rPr lang="en-US" altLang="ko-KR" sz="2200">
                <a:latin typeface="나눔바른고딕"/>
                <a:ea typeface="나눔바른고딕"/>
              </a:rPr>
              <a:t>.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441625" y="3684324"/>
            <a:ext cx="611577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준비서류</a:t>
            </a:r>
            <a:r>
              <a:rPr lang="en-US" altLang="ko-KR" sz="2200">
                <a:latin typeface="나눔바른고딕"/>
                <a:ea typeface="나눔바른고딕"/>
              </a:rPr>
              <a:t>: </a:t>
            </a:r>
            <a:r>
              <a:rPr lang="ko-KR" altLang="en-US" sz="2200">
                <a:latin typeface="나눔바른고딕"/>
                <a:ea typeface="나눔바른고딕"/>
              </a:rPr>
              <a:t>여권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외국인등록증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재학증명서</a:t>
            </a:r>
            <a:r>
              <a:rPr lang="en-US" altLang="ko-KR" sz="2200">
                <a:latin typeface="나눔바른고딕"/>
                <a:ea typeface="나눔바른고딕"/>
              </a:rPr>
              <a:t>, </a:t>
            </a:r>
            <a:r>
              <a:rPr lang="ko-KR" altLang="en-US" sz="2200">
                <a:latin typeface="나눔바른고딕"/>
                <a:ea typeface="나눔바른고딕"/>
              </a:rPr>
              <a:t>수수료 등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5441625" y="5353080"/>
            <a:ext cx="428995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2200">
                <a:latin typeface="나눔바른고딕"/>
                <a:ea typeface="나눔바른고딕"/>
              </a:rPr>
              <a:t>준비서류</a:t>
            </a:r>
            <a:r>
              <a:rPr lang="en-US" altLang="ko-KR" sz="2200">
                <a:latin typeface="나눔바른고딕"/>
                <a:ea typeface="나눔바른고딕"/>
              </a:rPr>
              <a:t>: </a:t>
            </a:r>
            <a:r>
              <a:rPr lang="ko-KR" altLang="en-US" sz="2200">
                <a:latin typeface="나눔바른고딕"/>
                <a:ea typeface="나눔바른고딕"/>
              </a:rPr>
              <a:t>발급받은 학생증</a:t>
            </a:r>
            <a:r>
              <a:rPr lang="en-US" altLang="ko-KR" sz="2200">
                <a:latin typeface="나눔바른고딕"/>
                <a:ea typeface="나눔바른고딕"/>
              </a:rPr>
              <a:t>,</a:t>
            </a:r>
            <a:r>
              <a:rPr lang="ko-KR" altLang="en-US" sz="2200">
                <a:latin typeface="나눔바른고딕"/>
                <a:ea typeface="나눔바른고딕"/>
              </a:rPr>
              <a:t> 사진 </a:t>
            </a:r>
            <a:r>
              <a:rPr lang="en-US" altLang="ko-KR" sz="2200">
                <a:latin typeface="나눔바른고딕"/>
                <a:ea typeface="나눔바른고딕"/>
              </a:rPr>
              <a:t>1</a:t>
            </a:r>
            <a:r>
              <a:rPr lang="ko-KR" altLang="en-US" sz="2200">
                <a:latin typeface="나눔바른고딕"/>
                <a:ea typeface="나눔바른고딕"/>
              </a:rPr>
              <a:t>장</a:t>
            </a:r>
            <a:endParaRPr lang="en-US" altLang="ko-KR" sz="22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828463" y="339579"/>
            <a:ext cx="265649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나눔바른고딕"/>
              </a:rPr>
              <a:t>봉사활동일지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357932" y="1848547"/>
            <a:ext cx="7376213" cy="673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2023. 5. 29.(</a:t>
            </a:r>
            <a:r>
              <a:rPr lang="ko-KR" altLang="en-US" sz="2400">
                <a:latin typeface="나눔바른고딕"/>
                <a:ea typeface="나눔바른고딕"/>
              </a:rPr>
              <a:t>월</a:t>
            </a:r>
            <a:r>
              <a:rPr lang="en-US" altLang="ko-KR" sz="2400">
                <a:latin typeface="나눔바른고딕"/>
                <a:ea typeface="나눔바른고딕"/>
              </a:rPr>
              <a:t>) ~ 6. 2.(</a:t>
            </a:r>
            <a:r>
              <a:rPr lang="ko-KR" altLang="en-US" sz="2400">
                <a:latin typeface="나눔바른고딕"/>
                <a:ea typeface="나눔바른고딕"/>
              </a:rPr>
              <a:t>금</a:t>
            </a:r>
            <a:r>
              <a:rPr lang="en-US" altLang="ko-KR" sz="2400">
                <a:latin typeface="나눔바른고딕"/>
                <a:ea typeface="나눔바른고딕"/>
              </a:rPr>
              <a:t>)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sp>
        <p:nvSpPr>
          <p:cNvPr id="26" name="テキスト ボックス 24"/>
          <p:cNvSpPr txBox="1"/>
          <p:nvPr/>
        </p:nvSpPr>
        <p:spPr>
          <a:xfrm>
            <a:off x="1518566" y="1961201"/>
            <a:ext cx="22721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200" b="1" spc="-150">
                <a:latin typeface="나눔스퀘어라운드 Bold"/>
                <a:ea typeface="나눔스퀘어라운드 Bold"/>
              </a:rPr>
              <a:t>제출기한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389938" y="3460898"/>
            <a:ext cx="760775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2400">
                <a:latin typeface="나눔바른고딕"/>
                <a:ea typeface="나눔바른고딕"/>
              </a:rPr>
              <a:t>8</a:t>
            </a:r>
            <a:r>
              <a:rPr lang="ko-KR" altLang="en-US" sz="2400">
                <a:latin typeface="나눔바른고딕"/>
                <a:ea typeface="나눔바른고딕"/>
              </a:rPr>
              <a:t>주간의 활동 내역을 작성해 씨앗프로그램에 과제제출</a:t>
            </a:r>
            <a:endParaRPr lang="ko-KR" altLang="en-US" sz="24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서식</a:t>
            </a:r>
            <a:r>
              <a:rPr lang="en-US" altLang="ko-KR" sz="2400">
                <a:latin typeface="나눔바른고딕"/>
                <a:ea typeface="나눔바른고딕"/>
              </a:rPr>
              <a:t>: </a:t>
            </a:r>
            <a:r>
              <a:rPr lang="ko-KR" altLang="en-US" sz="2400">
                <a:latin typeface="나눔바른고딕"/>
                <a:ea typeface="나눔바른고딕"/>
              </a:rPr>
              <a:t>국제교류본부홈페이지</a:t>
            </a:r>
            <a:r>
              <a:rPr lang="en-US" altLang="ko-KR" sz="2400">
                <a:latin typeface="나눔바른고딕"/>
                <a:ea typeface="나눔바른고딕"/>
              </a:rPr>
              <a:t>-Incoming student-</a:t>
            </a:r>
            <a:r>
              <a:rPr lang="ko-KR" altLang="en-US" sz="2400">
                <a:latin typeface="나눔바른고딕"/>
                <a:ea typeface="나눔바른고딕"/>
              </a:rPr>
              <a:t>공지사항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  <p:sp>
        <p:nvSpPr>
          <p:cNvPr id="19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0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0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2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4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5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7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9" name="직사각형 38"/>
          <p:cNvSpPr/>
          <p:nvPr/>
        </p:nvSpPr>
        <p:spPr>
          <a:xfrm>
            <a:off x="1087441" y="1807634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0" name="テキスト ボックス 24"/>
          <p:cNvSpPr txBox="1"/>
          <p:nvPr/>
        </p:nvSpPr>
        <p:spPr>
          <a:xfrm>
            <a:off x="1177252" y="3587318"/>
            <a:ext cx="29547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200" b="1" spc="-150">
                <a:latin typeface="나눔스퀘어라운드 Bold"/>
                <a:ea typeface="나눔스퀘어라운드 Bold"/>
              </a:rPr>
              <a:t>제출방법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087441" y="3433751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" name="テキスト ボックス 24"/>
          <p:cNvSpPr txBox="1"/>
          <p:nvPr/>
        </p:nvSpPr>
        <p:spPr>
          <a:xfrm>
            <a:off x="1177252" y="5207417"/>
            <a:ext cx="29547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200" b="1" spc="-150">
                <a:latin typeface="나눔스퀘어라운드 Bold"/>
                <a:ea typeface="나눔스퀘어라운드 Bold"/>
              </a:rPr>
              <a:t>봉사활동확인서</a:t>
            </a:r>
            <a:endParaRPr kumimoji="1" lang="ja-JP" altLang="en-US" sz="3200" b="1" spc="-150">
              <a:latin typeface="나눔스퀘어라운드 Bold"/>
              <a:ea typeface="나눔스퀘어라운드 Bold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087441" y="5055455"/>
            <a:ext cx="3134402" cy="891910"/>
          </a:xfrm>
          <a:prstGeom prst="rect">
            <a:avLst/>
          </a:prstGeom>
          <a:noFill/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4371800" y="5084401"/>
            <a:ext cx="6096541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봉사활동일지 제출자에 한하여 최대 </a:t>
            </a:r>
            <a:r>
              <a:rPr lang="en-US" altLang="ko-KR" sz="2400">
                <a:latin typeface="나눔바른고딕"/>
                <a:ea typeface="나눔바른고딕"/>
              </a:rPr>
              <a:t>30</a:t>
            </a:r>
            <a:r>
              <a:rPr lang="ko-KR" altLang="en-US" sz="2400">
                <a:latin typeface="나눔바른고딕"/>
                <a:ea typeface="나눔바른고딕"/>
              </a:rPr>
              <a:t>시간 인정</a:t>
            </a:r>
            <a:endParaRPr lang="ko-KR" altLang="en-US" sz="2400">
              <a:latin typeface="나눔바른고딕"/>
              <a:ea typeface="나눔바른고딕"/>
            </a:endParaRPr>
          </a:p>
          <a:p>
            <a:pPr lvl="0">
              <a:defRPr/>
            </a:pPr>
            <a:r>
              <a:rPr lang="ko-KR" altLang="en-US" sz="2400">
                <a:latin typeface="나눔바른고딕"/>
                <a:ea typeface="나눔바른고딕"/>
              </a:rPr>
              <a:t>확인서 파일 개별 송부</a:t>
            </a:r>
            <a:endParaRPr lang="en-US" altLang="ko-KR" sz="2400">
              <a:latin typeface="나눔바른고딕"/>
              <a:ea typeface="나눔바른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1614D57-0AE3-42C6-B919-19B19BA81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3" y="-1950"/>
            <a:ext cx="12192000" cy="6858000"/>
          </a:xfrm>
          <a:prstGeom prst="rect">
            <a:avLst/>
          </a:prstGeom>
        </p:spPr>
      </p:pic>
      <p:sp>
        <p:nvSpPr>
          <p:cNvPr id="9" name="六角形 2"/>
          <p:cNvSpPr/>
          <p:nvPr/>
        </p:nvSpPr>
        <p:spPr>
          <a:xfrm rot="5400000">
            <a:off x="6172732" y="799964"/>
            <a:ext cx="5891729" cy="5406571"/>
          </a:xfrm>
          <a:prstGeom prst="hexagon">
            <a:avLst/>
          </a:prstGeom>
          <a:solidFill>
            <a:schemeClr val="bg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F9EFFA-B98F-4DB2-B834-A96AF99687E5}"/>
              </a:ext>
            </a:extLst>
          </p:cNvPr>
          <p:cNvSpPr txBox="1"/>
          <p:nvPr/>
        </p:nvSpPr>
        <p:spPr>
          <a:xfrm>
            <a:off x="8303180" y="2995417"/>
            <a:ext cx="16308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000" b="1" dirty="0">
                <a:solidFill>
                  <a:schemeClr val="tx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라운드 Regular" panose="020B0600000101010101" pitchFamily="50" charset="-127"/>
                <a:ea typeface="나눔스퀘어라운드 Regular" panose="020B0600000101010101" pitchFamily="50" charset="-127"/>
              </a:rPr>
              <a:t>FAQ</a:t>
            </a:r>
            <a:endParaRPr lang="ko-KR" altLang="en-US" sz="6000" b="1" dirty="0">
              <a:solidFill>
                <a:schemeClr val="tx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스퀘어라운드 Regular" panose="020B0600000101010101" pitchFamily="50" charset="-127"/>
              <a:ea typeface="나눔스퀘어라운드 Regular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8243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991997" y="4484608"/>
            <a:ext cx="1640935" cy="1676788"/>
          </a:xfrm>
          <a:prstGeom prst="ellipse">
            <a:avLst/>
          </a:prstGeom>
        </p:spPr>
      </p:pic>
      <p:sp>
        <p:nvSpPr>
          <p:cNvPr id="4" name="テキスト ボックス 3"/>
          <p:cNvSpPr txBox="1"/>
          <p:nvPr/>
        </p:nvSpPr>
        <p:spPr>
          <a:xfrm>
            <a:off x="790363" y="288779"/>
            <a:ext cx="387477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en-US" altLang="ja-JP" sz="3600" b="1">
                <a:latin typeface="나눔바른고딕"/>
                <a:ea typeface="맑은 고딕"/>
              </a:rPr>
              <a:t>All about Campus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6934199" y="1073426"/>
            <a:ext cx="5257799" cy="5761714"/>
          </a:xfrm>
          <a:prstGeom prst="rect">
            <a:avLst/>
          </a:prstGeom>
        </p:spPr>
      </p:pic>
      <p:sp>
        <p:nvSpPr>
          <p:cNvPr id="14" name="テキスト ボックス 24"/>
          <p:cNvSpPr txBox="1"/>
          <p:nvPr/>
        </p:nvSpPr>
        <p:spPr>
          <a:xfrm>
            <a:off x="629038" y="2610854"/>
            <a:ext cx="5738091" cy="2187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학생생활관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지선관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명덕관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등용관 등 각 행정실 및 관리사무소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종합서비스센터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재학증명서</a:t>
            </a:r>
            <a:r>
              <a:rPr kumimoji="1" lang="en-US" altLang="ko-KR" spc="-150">
                <a:latin typeface="나눔바른고딕"/>
                <a:ea typeface="나눔바른고딕"/>
              </a:rPr>
              <a:t> </a:t>
            </a:r>
            <a:r>
              <a:rPr kumimoji="1" lang="ko-KR" altLang="en-US" spc="-150">
                <a:latin typeface="나눔바른고딕"/>
                <a:ea typeface="나눔바른고딕"/>
              </a:rPr>
              <a:t>및 성적증명서 등 각종 증명서 출력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학생증 사용 활성화</a:t>
            </a:r>
            <a:r>
              <a:rPr kumimoji="1" lang="en-US" altLang="ko-KR" spc="-150">
                <a:latin typeface="나눔바른고딕"/>
                <a:ea typeface="나눔바른고딕"/>
              </a:rPr>
              <a:t>, </a:t>
            </a:r>
            <a:r>
              <a:rPr kumimoji="1" lang="ko-KR" altLang="en-US" spc="-150">
                <a:latin typeface="나눔바른고딕"/>
                <a:ea typeface="나눔바른고딕"/>
              </a:rPr>
              <a:t>개신누리시스템 비밀번호 초기화 등</a:t>
            </a:r>
            <a:endParaRPr kumimoji="1" lang="ko-KR" altLang="en-US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농협은행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pc="-150">
                <a:latin typeface="나눔바른고딕"/>
                <a:ea typeface="나눔바른고딕"/>
              </a:rPr>
              <a:t>해외 카드 입출금 등의 은행 업무</a:t>
            </a:r>
            <a:endParaRPr kumimoji="1" lang="en-US" altLang="ko-KR" spc="-150">
              <a:latin typeface="나눔바른고딕"/>
              <a:ea typeface="나눔바른고딕"/>
            </a:endParaRPr>
          </a:p>
        </p:txBody>
      </p:sp>
      <p:sp>
        <p:nvSpPr>
          <p:cNvPr id="16" name="テキスト ボックス 24"/>
          <p:cNvSpPr txBox="1"/>
          <p:nvPr/>
        </p:nvSpPr>
        <p:spPr>
          <a:xfrm>
            <a:off x="1289685" y="1676543"/>
            <a:ext cx="4964429" cy="540877"/>
          </a:xfrm>
          <a:prstGeom prst="rect">
            <a:avLst/>
          </a:prstGeom>
          <a:solidFill>
            <a:srgbClr val="ffcccc"/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3000" spc="-150">
                <a:latin typeface="나눔스퀘어"/>
                <a:ea typeface="나눔스퀘어"/>
              </a:rPr>
              <a:t>문의사항은 각 담당부서에게 </a:t>
            </a:r>
            <a:r>
              <a:rPr lang="en-US" altLang="ko-KR" sz="3000" spc="-150">
                <a:latin typeface="나눔스퀘어"/>
                <a:ea typeface="나눔스퀘어"/>
                <a:sym typeface="Wingdings"/>
              </a:rPr>
              <a:t>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17" name="テキスト ボックス 24"/>
          <p:cNvSpPr txBox="1"/>
          <p:nvPr/>
        </p:nvSpPr>
        <p:spPr>
          <a:xfrm>
            <a:off x="1182118" y="5104329"/>
            <a:ext cx="3809879" cy="1180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ko-KR" altLang="en-US" sz="2400" b="1" u="sng" spc="-150">
                <a:latin typeface="1훈검정고무신 Regular"/>
                <a:ea typeface="1훈검정고무신 Regular"/>
              </a:rPr>
              <a:t>학사 및 생활관련 기타 문의 사항은</a:t>
            </a:r>
            <a:r>
              <a:rPr lang="en-US" altLang="ko-KR" sz="2400" b="1" u="sng" spc="-150">
                <a:latin typeface="1훈검정고무신 Regular"/>
                <a:ea typeface="1훈검정고무신 Regular"/>
              </a:rPr>
              <a:t> </a:t>
            </a:r>
            <a:endParaRPr lang="en-US" altLang="ko-KR" sz="2400" b="1" u="sng" spc="-150">
              <a:latin typeface="1훈검정고무신 Regular"/>
              <a:ea typeface="1훈검정고무신 Regular"/>
            </a:endParaRPr>
          </a:p>
          <a:p>
            <a:pPr algn="r">
              <a:defRPr/>
            </a:pPr>
            <a:r>
              <a:rPr xmlns:mc="http://schemas.openxmlformats.org/markup-compatibility/2006" xmlns:hp="http://schemas.haansoft.com/office/presentation/8.0" lang="ko-KR" altLang="en-US" sz="2400" b="1" u="sng" spc="-150" mc:Ignorable="hp" hp:hslEmbossed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1훈검정고무신 Regular"/>
                <a:ea typeface="1훈검정고무신 Regular"/>
              </a:rPr>
              <a:t>국제교류본부</a:t>
            </a:r>
            <a:r>
              <a:rPr lang="ko-KR" altLang="en-US" sz="2400" b="1" u="sng" spc="-150">
                <a:latin typeface="1훈검정고무신 Regular"/>
                <a:ea typeface="1훈검정고무신 Regular"/>
              </a:rPr>
              <a:t>로</a:t>
            </a:r>
            <a:r>
              <a:rPr lang="en-US" altLang="ko-KR" sz="2400" b="1" u="sng" spc="-150">
                <a:latin typeface="1훈검정고무신 Regular"/>
                <a:ea typeface="1훈검정고무신 Regular"/>
              </a:rPr>
              <a:t>!</a:t>
            </a:r>
            <a:endParaRPr kumimoji="1" lang="ja-JP" altLang="en-US" sz="2400" b="1" u="sng" spc="-150">
              <a:latin typeface="1훈검정고무신 Regular"/>
              <a:ea typeface="맑은 고딕"/>
            </a:endParaRPr>
          </a:p>
        </p:txBody>
      </p:sp>
      <p:sp>
        <p:nvSpPr>
          <p:cNvPr id="18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9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588494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맑은 고딕"/>
              </a:rPr>
              <a:t>어떤 활동을 하면 좋을까요</a:t>
            </a:r>
            <a:r>
              <a:rPr kumimoji="1" lang="en-US" altLang="ko-KR" sz="3600" b="1">
                <a:latin typeface="나눔바른고딕"/>
                <a:ea typeface="맑은 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1030"/>
          <a:stretch>
            <a:fillRect/>
          </a:stretch>
        </p:blipFill>
        <p:spPr>
          <a:xfrm>
            <a:off x="3190615" y="1514518"/>
            <a:ext cx="5810769" cy="3417649"/>
          </a:xfrm>
          <a:prstGeom prst="rect">
            <a:avLst/>
          </a:prstGeom>
        </p:spPr>
      </p:pic>
      <p:sp>
        <p:nvSpPr>
          <p:cNvPr id="20" name="テキスト ボックス 24"/>
          <p:cNvSpPr txBox="1"/>
          <p:nvPr/>
        </p:nvSpPr>
        <p:spPr>
          <a:xfrm>
            <a:off x="988490" y="5392476"/>
            <a:ext cx="10215020" cy="539694"/>
          </a:xfrm>
          <a:prstGeom prst="rect">
            <a:avLst/>
          </a:prstGeom>
          <a:solidFill>
            <a:srgbClr val="ffffcc">
              <a:alpha val="70000"/>
            </a:srgb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ko-KR" altLang="en-US" sz="3000" spc="-150">
                <a:latin typeface="나눔바른고딕"/>
                <a:ea typeface="나눔바른고딕"/>
              </a:rPr>
              <a:t>버디와 대면활동을 할 경우 방역수칙을 꼭 지켜주세요</a:t>
            </a:r>
            <a:r>
              <a:rPr kumimoji="1" lang="en-US" altLang="ko-KR" sz="3000" spc="-150">
                <a:latin typeface="나눔바른고딕"/>
                <a:ea typeface="나눔바른고딕"/>
              </a:rPr>
              <a:t>!</a:t>
            </a:r>
            <a:endParaRPr kumimoji="1" lang="en-US" altLang="ko-KR" sz="3000" spc="-150">
              <a:latin typeface="나눔바른고딕"/>
              <a:ea typeface="나눔바른고딕"/>
            </a:endParaRPr>
          </a:p>
        </p:txBody>
      </p:sp>
      <p:sp>
        <p:nvSpPr>
          <p:cNvPr id="14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15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4857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kumimoji="1" lang="ko-KR" altLang="en-US" sz="3600" b="1">
                <a:latin typeface="나눔바른고딕"/>
                <a:ea typeface="맑은 고딕"/>
              </a:rPr>
              <a:t>지정된 병원이 있나요</a:t>
            </a:r>
            <a:r>
              <a:rPr kumimoji="1" lang="en-US" altLang="ko-KR" sz="3600" b="1">
                <a:latin typeface="나눔바른고딕"/>
                <a:ea typeface="맑은 고딕"/>
              </a:rPr>
              <a:t>?</a:t>
            </a:r>
            <a:endParaRPr kumimoji="1" lang="ja-JP" altLang="en-US" sz="3600" b="1">
              <a:latin typeface="나눔바른고딕"/>
              <a:ea typeface="맑은 고딕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en-US" altLang="ko-KR" sz="1200">
                <a:latin typeface="나눔고딕 Light"/>
                <a:ea typeface="나눔고딕 Light"/>
                <a:cs typeface="THE외계인설명서"/>
              </a:rPr>
              <a:t>Office of International Services</a:t>
            </a:r>
            <a:endParaRPr lang="ko-KR" altLang="en-US" sz="1200">
              <a:latin typeface="나눔고딕 Light"/>
              <a:ea typeface="나눔고딕 Light"/>
              <a:cs typeface="THE외계인설명서"/>
            </a:endParaRPr>
          </a:p>
        </p:txBody>
      </p:sp>
      <p:grpSp>
        <p:nvGrpSpPr>
          <p:cNvPr id="8" name="그룹 7"/>
          <p:cNvGrpSpPr/>
          <p:nvPr/>
        </p:nvGrpSpPr>
        <p:grpSpPr>
          <a:xfrm rot="0">
            <a:off x="5736137" y="1276578"/>
            <a:ext cx="6233651" cy="5353259"/>
            <a:chOff x="4286865" y="1277654"/>
            <a:chExt cx="6233651" cy="5353259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l="9130" r="15560"/>
            <a:stretch>
              <a:fillRect/>
            </a:stretch>
          </p:blipFill>
          <p:spPr>
            <a:xfrm>
              <a:off x="4286865" y="1277654"/>
              <a:ext cx="6233651" cy="5353259"/>
            </a:xfrm>
            <a:prstGeom prst="rect">
              <a:avLst/>
            </a:prstGeom>
          </p:spPr>
        </p:pic>
        <p:sp>
          <p:nvSpPr>
            <p:cNvPr id="7" name="직사각형 6"/>
            <p:cNvSpPr/>
            <p:nvPr/>
          </p:nvSpPr>
          <p:spPr>
            <a:xfrm>
              <a:off x="4493342" y="1360093"/>
              <a:ext cx="4816291" cy="6096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9309633" y="4619487"/>
              <a:ext cx="1033902" cy="1191378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26" name="テキスト ボックス 24"/>
          <p:cNvSpPr txBox="1"/>
          <p:nvPr/>
        </p:nvSpPr>
        <p:spPr>
          <a:xfrm>
            <a:off x="634175" y="1938537"/>
            <a:ext cx="4531621" cy="13075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따로 지정된 병원은 없으며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학교 정문이나 후문에 위치한 병원에 가면 됩니다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코로나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19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의심증상을 제외한 경우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, </a:t>
            </a:r>
            <a:r>
              <a:rPr kumimoji="1" lang="ko-KR" altLang="en-US" sz="2000" spc="-150">
                <a:latin typeface="나눔바른고딕"/>
                <a:ea typeface="나눔바른고딕"/>
              </a:rPr>
              <a:t>아프면 바로 병원에 갈 수 있도록 안내해주세요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</p:txBody>
      </p:sp>
      <p:sp>
        <p:nvSpPr>
          <p:cNvPr id="28" name="テキスト ボックス 24"/>
          <p:cNvSpPr txBox="1"/>
          <p:nvPr/>
        </p:nvSpPr>
        <p:spPr>
          <a:xfrm>
            <a:off x="7247931" y="3234830"/>
            <a:ext cx="321006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정문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(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청고 맞은편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),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후문 쪽에 </a:t>
            </a:r>
            <a:endParaRPr xmlns:mc="http://schemas.openxmlformats.org/markup-compatibility/2006" xmlns:hp="http://schemas.haansoft.com/office/presentation/8.0" kumimoji="1" lang="ko-KR" altLang="en-US" sz="2200" b="1" spc="-150" mc:Ignorable="hp" hp:hslEmbossed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나눔바른고딕"/>
              <a:ea typeface="나눔바른고딕"/>
            </a:endParaRPr>
          </a:p>
          <a:p>
            <a:pPr algn="ctr">
              <a:defRPr/>
            </a:pP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내과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피부과</a:t>
            </a:r>
            <a:r>
              <a:rPr xmlns:mc="http://schemas.openxmlformats.org/markup-compatibility/2006" xmlns:hp="http://schemas.haansoft.com/office/presentation/8.0" kumimoji="1" lang="en-US" altLang="ko-KR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, </a:t>
            </a:r>
            <a:r>
              <a:rPr xmlns:mc="http://schemas.openxmlformats.org/markup-compatibility/2006" xmlns:hp="http://schemas.haansoft.com/office/presentation/8.0" kumimoji="1" lang="ko-KR" altLang="en-US" sz="2200" b="1" spc="-150" mc:Ignorable="hp" hp:hslEmbossed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나눔바른고딕"/>
                <a:ea typeface="나눔바른고딕"/>
              </a:rPr>
              <a:t>정형외과 등의 병원 및 약국 다수</a:t>
            </a:r>
            <a:endParaRPr kumimoji="1" lang="en-US" altLang="ko-KR" spc="-150">
              <a:latin typeface="나눔바른고딕"/>
              <a:ea typeface="나눔바른고딕"/>
            </a:endParaRPr>
          </a:p>
        </p:txBody>
      </p:sp>
      <p:sp>
        <p:nvSpPr>
          <p:cNvPr id="29" name="テキスト ボックス 24"/>
          <p:cNvSpPr txBox="1"/>
          <p:nvPr/>
        </p:nvSpPr>
        <p:spPr>
          <a:xfrm>
            <a:off x="646456" y="1384539"/>
            <a:ext cx="555490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3000" spc="-150">
                <a:latin typeface="나눔스퀘어"/>
                <a:ea typeface="나눔스퀘어"/>
              </a:rPr>
              <a:t>A.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30" name="テキスト ボックス 24"/>
          <p:cNvSpPr txBox="1"/>
          <p:nvPr/>
        </p:nvSpPr>
        <p:spPr>
          <a:xfrm>
            <a:off x="628437" y="3924394"/>
            <a:ext cx="555490" cy="540926"/>
          </a:xfrm>
          <a:prstGeom prst="rect">
            <a:avLst/>
          </a:prstGeom>
          <a:solidFill>
            <a:srgbClr val="ffcccc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ja-JP" sz="3000" spc="-150">
                <a:latin typeface="나눔스퀘어"/>
                <a:ea typeface="나눔스퀘어"/>
              </a:rPr>
              <a:t>A.</a:t>
            </a:r>
            <a:endParaRPr kumimoji="1" lang="ja-JP" altLang="en-US" sz="3000" spc="-150">
              <a:latin typeface="나눔스퀘어"/>
              <a:ea typeface="맑은 고딕"/>
            </a:endParaRPr>
          </a:p>
        </p:txBody>
      </p:sp>
      <p:sp>
        <p:nvSpPr>
          <p:cNvPr id="31" name="テキスト ボックス 24"/>
          <p:cNvSpPr txBox="1"/>
          <p:nvPr/>
        </p:nvSpPr>
        <p:spPr>
          <a:xfrm>
            <a:off x="834199" y="4478392"/>
            <a:ext cx="4570268" cy="2215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병원 진료비를 낸 후에 진단서나 영수증 등을 잘 챙겨 보험회사에 보험료 청구를 하면 됩니다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 </a:t>
            </a:r>
            <a:endParaRPr kumimoji="1" lang="en-US" altLang="ko-KR" sz="2000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한국 보험회사 청구방법은 보험회사 카톡 문의 또는 공지사항 글 참고해주세요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  <a:p>
            <a:pPr algn="just">
              <a:defRPr/>
            </a:pPr>
            <a:r>
              <a:rPr kumimoji="1" lang="ko-KR" altLang="en-US" sz="2000" spc="-150">
                <a:latin typeface="나눔바른고딕"/>
                <a:ea typeface="나눔바른고딕"/>
              </a:rPr>
              <a:t>외국 보험회사은 청구 방법이 다를 수 있습니다</a:t>
            </a:r>
            <a:r>
              <a:rPr kumimoji="1" lang="en-US" altLang="ko-KR" sz="2000" spc="-150">
                <a:latin typeface="나눔바른고딕"/>
                <a:ea typeface="나눔바른고딕"/>
              </a:rPr>
              <a:t>.</a:t>
            </a:r>
            <a:endParaRPr kumimoji="1" lang="en-US" altLang="ko-KR" sz="2000" spc="-150">
              <a:latin typeface="나눔바른고딕"/>
              <a:ea typeface="나눔바른고딕"/>
            </a:endParaRPr>
          </a:p>
        </p:txBody>
      </p:sp>
      <p:sp>
        <p:nvSpPr>
          <p:cNvPr id="32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  <p:sp>
        <p:nvSpPr>
          <p:cNvPr id="33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kumimoji="1" lang="ja-JP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>
        <p:fade/>
      </p:transition>
    </mc:Choice>
    <mc:Fallback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71657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국제교류본부에 전화해도 되나요</a:t>
            </a:r>
            <a:r>
              <a:rPr kumimoji="1" lang="en-US" altLang="ko-KR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?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4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1772845"/>
            <a:ext cx="32335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en-US" altLang="ko-KR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YES!</a:t>
            </a:r>
            <a:r>
              <a:rPr kumimoji="1" lang="ko-KR" altLang="en-US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언제든 환영</a:t>
            </a:r>
            <a:r>
              <a:rPr kumimoji="1" lang="en-US" altLang="ko-KR" sz="3000" b="1" spc="-150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 </a:t>
            </a:r>
            <a:endParaRPr kumimoji="1" lang="en-US" altLang="ko-KR" sz="3000" spc="-150" dirty="0">
              <a:ln>
                <a:solidFill>
                  <a:schemeClr val="tx1"/>
                </a:solidFill>
              </a:ln>
              <a:noFill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92" b="97820" l="0" r="998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3" t="5448" r="6831" b="1928"/>
          <a:stretch/>
        </p:blipFill>
        <p:spPr>
          <a:xfrm>
            <a:off x="1348567" y="1155358"/>
            <a:ext cx="3467936" cy="5597850"/>
          </a:xfrm>
          <a:prstGeom prst="rect">
            <a:avLst/>
          </a:prstGeom>
        </p:spPr>
      </p:pic>
      <p:sp>
        <p:nvSpPr>
          <p:cNvPr id="19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255978" y="1578654"/>
            <a:ext cx="555489" cy="553998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ja-JP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2404397"/>
            <a:ext cx="46474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국제교류본부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행정실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(N10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151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업무시간</a:t>
            </a:r>
            <a:endParaRPr kumimoji="1" lang="en-US" altLang="ko-KR" sz="2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목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09:00~18:00 /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08:30~17:30</a:t>
            </a:r>
          </a:p>
        </p:txBody>
      </p:sp>
      <p:sp>
        <p:nvSpPr>
          <p:cNvPr id="26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3211148"/>
            <a:ext cx="503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코로나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19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 인해 전화나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이메일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문의 환영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  <a:p>
            <a:pPr algn="just"/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043-261-3299 / cbnuincoming@cbnu.ac.kr</a:t>
            </a:r>
          </a:p>
          <a:p>
            <a:pPr algn="just"/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행정실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방문 시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꼭 담당자에게 먼저 연락주세요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</p:txBody>
      </p:sp>
      <p:sp>
        <p:nvSpPr>
          <p:cNvPr id="3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255978" y="4743261"/>
            <a:ext cx="520553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31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5811467" y="4951966"/>
            <a:ext cx="58588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버디 활동 관련 문의 뿐만 아니라 파견 교환학생 또는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토익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영어회화 강좌 등의 문의도 가능하니 언제든 연락주세요 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 </a:t>
            </a:r>
          </a:p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국제교류본부 홈페이지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kumimoji="1" lang="ko-KR" altLang="en-US" sz="2000" spc="-150" dirty="0" err="1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인스타그램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페이스북도 클릭클릭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!</a:t>
            </a:r>
            <a:endParaRPr kumimoji="1" lang="en-US" altLang="ko-KR" sz="2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8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56640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790363" y="288779"/>
            <a:ext cx="57807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어디까지 도와줘야 할까요</a:t>
            </a:r>
            <a:r>
              <a:rPr kumimoji="1" lang="en-US" altLang="ko-KR" sz="3600" b="1" dirty="0">
                <a:latin typeface="나눔바른고딕" panose="020B0603020101020101" pitchFamily="50" charset="-127"/>
                <a:ea typeface="Malgun Gothic" panose="020B0503020000020004" pitchFamily="34" charset="-127"/>
              </a:rPr>
              <a:t>?</a:t>
            </a:r>
            <a:endParaRPr kumimoji="1" lang="ja-JP" altLang="en-US" sz="3600" b="1" dirty="0">
              <a:latin typeface="나눔바른고딕" panose="020B060302010102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13" name="直線コネクタ 12"/>
          <p:cNvCxnSpPr/>
          <p:nvPr/>
        </p:nvCxnSpPr>
        <p:spPr>
          <a:xfrm>
            <a:off x="808382" y="1073426"/>
            <a:ext cx="1138361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円/楕円 5"/>
          <p:cNvSpPr/>
          <p:nvPr/>
        </p:nvSpPr>
        <p:spPr>
          <a:xfrm>
            <a:off x="10979426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2" name="円/楕円 6"/>
          <p:cNvSpPr/>
          <p:nvPr/>
        </p:nvSpPr>
        <p:spPr>
          <a:xfrm>
            <a:off x="11209727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3" name="円/楕円 7"/>
          <p:cNvSpPr/>
          <p:nvPr/>
        </p:nvSpPr>
        <p:spPr>
          <a:xfrm>
            <a:off x="11440028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4" name="円/楕円 8"/>
          <p:cNvSpPr/>
          <p:nvPr/>
        </p:nvSpPr>
        <p:spPr>
          <a:xfrm>
            <a:off x="11670329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5" name="円/楕円 9"/>
          <p:cNvSpPr/>
          <p:nvPr/>
        </p:nvSpPr>
        <p:spPr>
          <a:xfrm>
            <a:off x="11900630" y="132522"/>
            <a:ext cx="138316" cy="138316"/>
          </a:xfrm>
          <a:prstGeom prst="ellipse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sp>
        <p:nvSpPr>
          <p:cNvPr id="27" name="TextBox 26"/>
          <p:cNvSpPr txBox="1"/>
          <p:nvPr/>
        </p:nvSpPr>
        <p:spPr>
          <a:xfrm flipH="1">
            <a:off x="9309633" y="371444"/>
            <a:ext cx="2898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dirty="0">
                <a:latin typeface="나눔고딕 Light" panose="020D0904000000000000" pitchFamily="50" charset="-127"/>
                <a:ea typeface="나눔고딕 Light" panose="020D0904000000000000" pitchFamily="50" charset="-127"/>
                <a:cs typeface="THE외계인설명서" panose="02020503020101020101" pitchFamily="18" charset="-127"/>
              </a:rPr>
              <a:t>Office of International Services</a:t>
            </a:r>
            <a:endParaRPr lang="ko-KR" altLang="en-US" sz="1200" dirty="0">
              <a:latin typeface="나눔고딕 Light" panose="020D0904000000000000" pitchFamily="50" charset="-127"/>
              <a:ea typeface="나눔고딕 Light" panose="020D0904000000000000" pitchFamily="50" charset="-127"/>
              <a:cs typeface="THE외계인설명서" panose="02020503020101020101" pitchFamily="18" charset="-127"/>
            </a:endParaRPr>
          </a:p>
        </p:txBody>
      </p:sp>
      <p:sp>
        <p:nvSpPr>
          <p:cNvPr id="19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103539" y="3416550"/>
            <a:ext cx="555489" cy="553998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ja-JP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20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659028" y="3676297"/>
            <a:ext cx="5922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책임감 있게 외국학생 적응을 도와주세요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외국학생이 혼자 충분히 할 수 있는 부분들은 스스로 해낼 수 있도록 최소한의 도움만 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활동에 어려움이 있거나 외국학생과 문제가 있는 경우 고민하지 마시고 꼭 국제교류본부로 연락주세요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715" y="1073426"/>
            <a:ext cx="4321285" cy="5761714"/>
          </a:xfrm>
          <a:prstGeom prst="rect">
            <a:avLst/>
          </a:prstGeom>
        </p:spPr>
      </p:pic>
      <p:sp>
        <p:nvSpPr>
          <p:cNvPr id="28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3793820" y="1876015"/>
            <a:ext cx="393248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Buddy</a:t>
            </a:r>
            <a:r>
              <a:rPr lang="ko-KR" altLang="en-US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로서의 책임감</a:t>
            </a:r>
            <a:r>
              <a:rPr lang="en-US" altLang="ko-KR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&amp; </a:t>
            </a:r>
          </a:p>
          <a:p>
            <a:pPr algn="r"/>
            <a:r>
              <a:rPr kumimoji="1" lang="ko-KR" altLang="en-US" sz="3200" b="1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친구로서 친밀하게</a:t>
            </a:r>
            <a:endParaRPr kumimoji="1" lang="ja-JP" altLang="en-US" sz="3200" b="1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69486CBF-0862-41E7-BEED-63AF52D9FAC1}"/>
              </a:ext>
            </a:extLst>
          </p:cNvPr>
          <p:cNvCxnSpPr/>
          <p:nvPr/>
        </p:nvCxnSpPr>
        <p:spPr>
          <a:xfrm flipV="1">
            <a:off x="3352800" y="2941121"/>
            <a:ext cx="4517915" cy="12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103539" y="5225937"/>
            <a:ext cx="555489" cy="5539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spc="-15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A.</a:t>
            </a:r>
            <a:endParaRPr kumimoji="1" lang="ja-JP" altLang="en-US" sz="3000" spc="-150" dirty="0">
              <a:latin typeface="나눔스퀘어" panose="020B0600000101010101" pitchFamily="50" charset="-127"/>
              <a:ea typeface="Malgun Gothic" panose="020B0503020000020004" pitchFamily="34" charset="-127"/>
            </a:endParaRPr>
          </a:p>
        </p:txBody>
      </p:sp>
      <p:sp>
        <p:nvSpPr>
          <p:cNvPr id="33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659028" y="5428844"/>
            <a:ext cx="59228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한국 생활 중 가장 좋았던 점 중 하나가 버디 프로그램으로 꼽힐 만큼 외국학생들은 버디들에게 큰 고마움을 갖고 본국으로 돌아갑니다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kumimoji="1" lang="ko-KR" altLang="en-US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이번 학기도 모두 파이팅</a:t>
            </a:r>
            <a:r>
              <a:rPr kumimoji="1" lang="en-US" altLang="ko-KR" sz="2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</p:txBody>
      </p:sp>
      <p:sp>
        <p:nvSpPr>
          <p:cNvPr id="26" name="正方形/長方形 1"/>
          <p:cNvSpPr/>
          <p:nvPr/>
        </p:nvSpPr>
        <p:spPr>
          <a:xfrm>
            <a:off x="808382" y="0"/>
            <a:ext cx="1828801" cy="132522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"/>
          <p:cNvSpPr/>
          <p:nvPr/>
        </p:nvSpPr>
        <p:spPr>
          <a:xfrm flipV="1">
            <a:off x="0" y="6835140"/>
            <a:ext cx="12192000" cy="45719"/>
          </a:xfrm>
          <a:prstGeom prst="rect">
            <a:avLst/>
          </a:prstGeom>
          <a:solidFill>
            <a:srgbClr val="E8C6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56174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1614D57-0AE3-42C6-B919-19B19BA816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983" y="-1950"/>
            <a:ext cx="12192000" cy="6858000"/>
          </a:xfrm>
          <a:prstGeom prst="rect">
            <a:avLst/>
          </a:prstGeom>
        </p:spPr>
      </p:pic>
      <p:sp>
        <p:nvSpPr>
          <p:cNvPr id="2" name="正方形/長方形 1"/>
          <p:cNvSpPr/>
          <p:nvPr/>
        </p:nvSpPr>
        <p:spPr>
          <a:xfrm>
            <a:off x="235317" y="226650"/>
            <a:ext cx="11709400" cy="640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428" r="468" b="939"/>
          <a:stretch/>
        </p:blipFill>
        <p:spPr>
          <a:xfrm>
            <a:off x="3575047" y="663586"/>
            <a:ext cx="5041901" cy="4100558"/>
          </a:xfrm>
          <a:prstGeom prst="rect">
            <a:avLst/>
          </a:prstGeom>
        </p:spPr>
      </p:pic>
      <p:sp>
        <p:nvSpPr>
          <p:cNvPr id="6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1345675" y="5376929"/>
            <a:ext cx="9500643" cy="1015663"/>
          </a:xfrm>
          <a:prstGeom prst="rect">
            <a:avLst/>
          </a:prstGeom>
          <a:solidFill>
            <a:srgbClr val="FFFFCC">
              <a:alpha val="70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오해의 소지가 있는 언행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스킨십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연락 두절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algn="ctr"/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과도한 음주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금전거래</a:t>
            </a:r>
            <a:r>
              <a:rPr kumimoji="1" lang="en-US" altLang="ko-KR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3000" spc="-15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아이디 빌려주기 등</a:t>
            </a:r>
            <a:endParaRPr kumimoji="1" lang="en-US" altLang="ko-KR" sz="3000" spc="-15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6073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AA298A8B-DB9A-42A1-80F5-60DD3A2C800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81650" cy="6858000"/>
          </a:xfrm>
          <a:prstGeom prst="rect">
            <a:avLst/>
          </a:prstGeom>
        </p:spPr>
      </p:pic>
      <p:sp>
        <p:nvSpPr>
          <p:cNvPr id="8" name="テキスト ボックス 24">
            <a:extLst>
              <a:ext uri="{FF2B5EF4-FFF2-40B4-BE49-F238E27FC236}">
                <a16:creationId xmlns:a16="http://schemas.microsoft.com/office/drawing/2014/main" id="{B78BA64D-701A-464E-94E1-183761C26210}"/>
              </a:ext>
            </a:extLst>
          </p:cNvPr>
          <p:cNvSpPr txBox="1"/>
          <p:nvPr/>
        </p:nvSpPr>
        <p:spPr>
          <a:xfrm>
            <a:off x="6096001" y="2998113"/>
            <a:ext cx="5676900" cy="861774"/>
          </a:xfrm>
          <a:prstGeom prst="rect">
            <a:avLst/>
          </a:prstGeom>
          <a:solidFill>
            <a:srgbClr val="FEF5E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Any</a:t>
            </a:r>
            <a:r>
              <a:rPr lang="ko-KR" altLang="en-US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 </a:t>
            </a:r>
            <a:r>
              <a:rPr lang="en-US" altLang="ko-KR" sz="5000" spc="-150" dirty="0"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Questions?</a:t>
            </a:r>
            <a:endParaRPr kumimoji="1" lang="ja-JP" altLang="en-US" sz="5000" spc="-150" dirty="0"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5960" y="0"/>
            <a:ext cx="15856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PPT </a:t>
            </a:r>
            <a:r>
              <a:rPr lang="ko-KR" altLang="en-US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출처</a:t>
            </a:r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: </a:t>
            </a:r>
            <a:r>
              <a:rPr lang="ko-KR" altLang="en-US" sz="800" dirty="0" err="1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새별스러운</a:t>
            </a:r>
            <a:r>
              <a:rPr lang="ko-KR" altLang="en-US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 </a:t>
            </a:r>
            <a:r>
              <a:rPr lang="ko-KR" altLang="en-US" sz="800" dirty="0" err="1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새별블로그</a:t>
            </a:r>
            <a:endParaRPr lang="en-US" altLang="ko-KR" sz="800" dirty="0">
              <a:solidFill>
                <a:schemeClr val="bg1"/>
              </a:solidFill>
              <a:latin typeface="1훈하얀고양이 R" panose="02020603020101020101" pitchFamily="18" charset="-127"/>
              <a:ea typeface="1훈하얀고양이 R" panose="02020603020101020101" pitchFamily="18" charset="-127"/>
            </a:endParaRPr>
          </a:p>
          <a:p>
            <a:pPr algn="r"/>
            <a:r>
              <a:rPr lang="en-US" altLang="ko-KR" sz="800" dirty="0">
                <a:solidFill>
                  <a:schemeClr val="bg1"/>
                </a:solidFill>
                <a:latin typeface="1훈하얀고양이 R" panose="02020603020101020101" pitchFamily="18" charset="-127"/>
                <a:ea typeface="1훈하얀고양이 R" panose="02020603020101020101" pitchFamily="18" charset="-127"/>
              </a:rPr>
              <a:t>https://seiru523.blog.me/221306156016</a:t>
            </a:r>
            <a:endParaRPr lang="ko-KR" altLang="en-US" sz="800" dirty="0">
              <a:solidFill>
                <a:schemeClr val="bg1"/>
              </a:solidFill>
              <a:latin typeface="1훈하얀고양이 R" panose="02020603020101020101" pitchFamily="18" charset="-127"/>
              <a:ea typeface="1훈하얀고양이 R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4783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사용자 지정 8">
      <a:dk1>
        <a:srgbClr val="3a3838"/>
      </a:dk1>
      <a:lt1>
        <a:srgbClr val="ffffff"/>
      </a:lt1>
      <a:dk2>
        <a:srgbClr val="8a8686"/>
      </a:dk2>
      <a:lt2>
        <a:srgbClr val="f2f2f2"/>
      </a:lt2>
      <a:accent1>
        <a:srgbClr val="7cbac9"/>
      </a:accent1>
      <a:accent2>
        <a:srgbClr val="01a6bc"/>
      </a:accent2>
      <a:accent3>
        <a:srgbClr val="006583"/>
      </a:accent3>
      <a:accent4>
        <a:srgbClr val="e8e4d9"/>
      </a:accent4>
      <a:accent5>
        <a:srgbClr val="b3a197"/>
      </a:accent5>
      <a:accent6>
        <a:srgbClr val="8a8686"/>
      </a:accent6>
      <a:hlink>
        <a:srgbClr val="3c3c3c"/>
      </a:hlink>
      <a:folHlink>
        <a:srgbClr val="3c3c3c"/>
      </a:folHlink>
    </a:clrScheme>
    <a:fontScheme name="Century Gothic">
      <a:majorFont>
        <a:latin typeface="Century Gothic"/>
        <a:ea typeface="나눔스퀘어 Bold"/>
        <a:cs typeface=""/>
      </a:majorFont>
      <a:minorFont>
        <a:latin typeface="Century Gothic"/>
        <a:ea typeface="나눔스퀘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504</ep:Words>
  <ep:PresentationFormat>와이드스크린</ep:PresentationFormat>
  <ep:Paragraphs>110</ep:Paragraphs>
  <ep:Slides>16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ep:HeadingPairs>
  <ep:TitlesOfParts>
    <vt:vector size="1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2019-08-12T05:10:14.000</dcterms:created>
  <dc:creator>Saebyeol Yu</dc:creator>
  <cp:lastModifiedBy>HOME</cp:lastModifiedBy>
  <dcterms:modified xsi:type="dcterms:W3CDTF">2023-02-26T01:27:25.908</dcterms:modified>
  <cp:revision>130</cp:revision>
  <dc:title>PowerPoint 프레젠테이션</dc:title>
  <cp:version/>
</cp:coreProperties>
</file>