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8" r:id="rId1"/>
  </p:sldMasterIdLst>
  <p:notesMasterIdLst>
    <p:notesMasterId r:id="rId3"/>
  </p:notesMasterIdLst>
  <p:handoutMasterIdLst>
    <p:handoutMasterId r:id="rId4"/>
  </p:handoutMasterIdLst>
  <p:sldIdLst>
    <p:sldId id="283" r:id="rId2"/>
  </p:sldIdLst>
  <p:sldSz cx="6858000" cy="9906000" type="A4"/>
  <p:notesSz cx="6797675" cy="9926638"/>
  <p:defaultTextStyle>
    <a:defPPr>
      <a:defRPr lang="ko-KR"/>
    </a:defPPr>
    <a:lvl1pPr algn="l" defTabSz="957263" rtl="0" fontAlgn="base" latinLnBrk="1">
      <a:spcBef>
        <a:spcPct val="0"/>
      </a:spcBef>
      <a:spcAft>
        <a:spcPct val="0"/>
      </a:spcAft>
      <a:defRPr kumimoji="1" sz="19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77838" indent="-57150" algn="l" defTabSz="957263" rtl="0" fontAlgn="base" latinLnBrk="1">
      <a:spcBef>
        <a:spcPct val="0"/>
      </a:spcBef>
      <a:spcAft>
        <a:spcPct val="0"/>
      </a:spcAft>
      <a:defRPr kumimoji="1" sz="19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57263" indent="-117475" algn="l" defTabSz="957263" rtl="0" fontAlgn="base" latinLnBrk="1">
      <a:spcBef>
        <a:spcPct val="0"/>
      </a:spcBef>
      <a:spcAft>
        <a:spcPct val="0"/>
      </a:spcAft>
      <a:defRPr kumimoji="1" sz="19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435100" indent="-176213" algn="l" defTabSz="957263" rtl="0" fontAlgn="base" latinLnBrk="1">
      <a:spcBef>
        <a:spcPct val="0"/>
      </a:spcBef>
      <a:spcAft>
        <a:spcPct val="0"/>
      </a:spcAft>
      <a:defRPr kumimoji="1" sz="19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914525" indent="-234950" algn="l" defTabSz="957263" rtl="0" fontAlgn="base" latinLnBrk="1">
      <a:spcBef>
        <a:spcPct val="0"/>
      </a:spcBef>
      <a:spcAft>
        <a:spcPct val="0"/>
      </a:spcAft>
      <a:defRPr kumimoji="1" sz="19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sz="19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sz="19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sz="19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sz="19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B83"/>
    <a:srgbClr val="FF0000"/>
    <a:srgbClr val="EE0000"/>
    <a:srgbClr val="DE0000"/>
    <a:srgbClr val="CC0000"/>
    <a:srgbClr val="F5F5F5"/>
    <a:srgbClr val="DADEDD"/>
    <a:srgbClr val="B3B7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971" autoAdjust="0"/>
    <p:restoredTop sz="94550" autoAdjust="0"/>
  </p:normalViewPr>
  <p:slideViewPr>
    <p:cSldViewPr showGuides="1">
      <p:cViewPr varScale="1">
        <p:scale>
          <a:sx n="78" d="100"/>
          <a:sy n="78" d="100"/>
        </p:scale>
        <p:origin x="-3744" y="-84"/>
      </p:cViewPr>
      <p:guideLst>
        <p:guide orient="horz" pos="826"/>
        <p:guide pos="119"/>
        <p:guide pos="2160"/>
        <p:guide pos="4201"/>
        <p:guide pos="276"/>
        <p:guide pos="65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79" d="100"/>
          <a:sy n="79" d="100"/>
        </p:scale>
        <p:origin x="-4008" y="-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09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1"/>
            <a:ext cx="2946400" cy="496809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B65CC4DD-55A9-4BB3-BF27-DB359A240C22}" type="datetime1">
              <a:rPr lang="ko-KR" altLang="en-US" smtClean="0"/>
              <a:t>2018-09-18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243"/>
            <a:ext cx="2946400" cy="496809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243"/>
            <a:ext cx="2946400" cy="496809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246E8075-8946-410E-A9E8-B3341D76BC5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435298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09"/>
          </a:xfrm>
          <a:prstGeom prst="rect">
            <a:avLst/>
          </a:prstGeom>
        </p:spPr>
        <p:txBody>
          <a:bodyPr vert="horz" lIns="91412" tIns="45708" rIns="91412" bIns="45708" rtlCol="0"/>
          <a:lstStyle>
            <a:lvl1pPr algn="l" defTabSz="957677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1"/>
            <a:ext cx="2946400" cy="496809"/>
          </a:xfrm>
          <a:prstGeom prst="rect">
            <a:avLst/>
          </a:prstGeom>
        </p:spPr>
        <p:txBody>
          <a:bodyPr vert="horz" lIns="91412" tIns="45708" rIns="91412" bIns="45708" rtlCol="0"/>
          <a:lstStyle>
            <a:lvl1pPr algn="r" defTabSz="957677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5CAA77CF-85E1-4251-BF90-768E02114F74}" type="datetime1">
              <a:rPr lang="ko-KR" altLang="en-US" smtClean="0"/>
              <a:t>2018-09-18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8" rIns="91412" bIns="45708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5711"/>
            <a:ext cx="5438775" cy="4466511"/>
          </a:xfrm>
          <a:prstGeom prst="rect">
            <a:avLst/>
          </a:prstGeom>
        </p:spPr>
        <p:txBody>
          <a:bodyPr vert="horz" lIns="91412" tIns="45708" rIns="91412" bIns="45708" rtlCol="0"/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243"/>
            <a:ext cx="2946400" cy="496809"/>
          </a:xfrm>
          <a:prstGeom prst="rect">
            <a:avLst/>
          </a:prstGeom>
        </p:spPr>
        <p:txBody>
          <a:bodyPr vert="horz" lIns="91412" tIns="45708" rIns="91412" bIns="45708" rtlCol="0" anchor="b"/>
          <a:lstStyle>
            <a:lvl1pPr algn="l" defTabSz="957677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243"/>
            <a:ext cx="2946400" cy="496809"/>
          </a:xfrm>
          <a:prstGeom prst="rect">
            <a:avLst/>
          </a:prstGeom>
        </p:spPr>
        <p:txBody>
          <a:bodyPr vert="horz" lIns="91412" tIns="45708" rIns="91412" bIns="45708" rtlCol="0" anchor="b"/>
          <a:lstStyle>
            <a:lvl1pPr algn="r" defTabSz="957677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D5B3352-8347-4172-8DE9-643F794CA59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220785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9100" algn="l" rtl="0" eaLnBrk="0" fontAlgn="base" latinLnBrk="1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38200" algn="l" rtl="0" eaLnBrk="0" fontAlgn="base" latinLnBrk="1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58888" algn="l" rtl="0" eaLnBrk="0" fontAlgn="base" latinLnBrk="1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77988" algn="l" rtl="0" eaLnBrk="0" fontAlgn="base" latinLnBrk="1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99234" algn="l" defTabSz="839694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19081" algn="l" defTabSz="839694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38927" algn="l" defTabSz="839694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58774" algn="l" defTabSz="839694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5B3352-8347-4172-8DE9-643F794CA593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358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 userDrawn="1"/>
        </p:nvGrpSpPr>
        <p:grpSpPr bwMode="auto">
          <a:xfrm>
            <a:off x="186837" y="3884436"/>
            <a:ext cx="6482129" cy="332494"/>
            <a:chOff x="329" y="1821"/>
            <a:chExt cx="6071" cy="0"/>
          </a:xfrm>
        </p:grpSpPr>
        <p:sp>
          <p:nvSpPr>
            <p:cNvPr id="3" name="Line 7"/>
            <p:cNvSpPr>
              <a:spLocks noChangeShapeType="1"/>
            </p:cNvSpPr>
            <p:nvPr/>
          </p:nvSpPr>
          <p:spPr bwMode="auto">
            <a:xfrm>
              <a:off x="329" y="1821"/>
              <a:ext cx="4534" cy="0"/>
            </a:xfrm>
            <a:prstGeom prst="line">
              <a:avLst/>
            </a:prstGeom>
            <a:noFill/>
            <a:ln w="25400">
              <a:solidFill>
                <a:srgbClr val="AEAEA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" name="Line 8"/>
            <p:cNvSpPr>
              <a:spLocks noChangeShapeType="1"/>
            </p:cNvSpPr>
            <p:nvPr/>
          </p:nvSpPr>
          <p:spPr bwMode="auto">
            <a:xfrm>
              <a:off x="4926" y="1821"/>
              <a:ext cx="1474" cy="0"/>
            </a:xfrm>
            <a:prstGeom prst="line">
              <a:avLst/>
            </a:prstGeom>
            <a:noFill/>
            <a:ln w="25400">
              <a:solidFill>
                <a:srgbClr val="AEAEA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</p:grpSp>
      <p:pic>
        <p:nvPicPr>
          <p:cNvPr id="5" name="Picture 46"/>
          <p:cNvPicPr>
            <a:picLocks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694" y="8520995"/>
            <a:ext cx="946272" cy="59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D:\업무파일\문화개발팀\2017년\RND WAY\가치체계 개발\디자인 개발\최종결과물\source file\JPG\슬로건가로형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726" y="2802247"/>
            <a:ext cx="1451782" cy="1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04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9035" y="1015824"/>
            <a:ext cx="6479931" cy="401284"/>
            <a:chOff x="329" y="1821"/>
            <a:chExt cx="6071" cy="0"/>
          </a:xfrm>
        </p:grpSpPr>
        <p:sp>
          <p:nvSpPr>
            <p:cNvPr id="5" name="Line 10"/>
            <p:cNvSpPr>
              <a:spLocks noChangeShapeType="1"/>
            </p:cNvSpPr>
            <p:nvPr/>
          </p:nvSpPr>
          <p:spPr bwMode="auto">
            <a:xfrm>
              <a:off x="329" y="1821"/>
              <a:ext cx="4534" cy="0"/>
            </a:xfrm>
            <a:prstGeom prst="line">
              <a:avLst/>
            </a:prstGeom>
            <a:noFill/>
            <a:ln w="25400">
              <a:solidFill>
                <a:srgbClr val="AEAEA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" name="Line 11"/>
            <p:cNvSpPr>
              <a:spLocks noChangeShapeType="1"/>
            </p:cNvSpPr>
            <p:nvPr/>
          </p:nvSpPr>
          <p:spPr bwMode="auto">
            <a:xfrm>
              <a:off x="4925" y="1821"/>
              <a:ext cx="1475" cy="0"/>
            </a:xfrm>
            <a:prstGeom prst="line">
              <a:avLst/>
            </a:prstGeom>
            <a:noFill/>
            <a:ln w="25400">
              <a:solidFill>
                <a:srgbClr val="AEAEA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</p:grpSp>
      <p:pic>
        <p:nvPicPr>
          <p:cNvPr id="7" name="Picture 146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8456" y="9474906"/>
            <a:ext cx="56051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제목 1"/>
          <p:cNvSpPr>
            <a:spLocks noGrp="1"/>
          </p:cNvSpPr>
          <p:nvPr>
            <p:ph type="ctrTitle"/>
          </p:nvPr>
        </p:nvSpPr>
        <p:spPr>
          <a:xfrm>
            <a:off x="314943" y="168468"/>
            <a:ext cx="4659459" cy="731591"/>
          </a:xfrm>
        </p:spPr>
        <p:txBody>
          <a:bodyPr/>
          <a:lstStyle>
            <a:lvl1pPr algn="l">
              <a:defRPr sz="2600">
                <a:latin typeface="현대하모니 M" pitchFamily="18" charset="-127"/>
                <a:ea typeface="현대하모니 M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부제목 2"/>
          <p:cNvSpPr>
            <a:spLocks noGrp="1"/>
          </p:cNvSpPr>
          <p:nvPr>
            <p:ph type="subTitle" idx="1"/>
          </p:nvPr>
        </p:nvSpPr>
        <p:spPr>
          <a:xfrm>
            <a:off x="408842" y="1416607"/>
            <a:ext cx="2178190" cy="520058"/>
          </a:xfrm>
        </p:spPr>
        <p:txBody>
          <a:bodyPr/>
          <a:lstStyle>
            <a:lvl1pPr marL="0" indent="0" algn="l">
              <a:buNone/>
              <a:defRPr sz="1600">
                <a:solidFill>
                  <a:schemeClr val="tx1">
                    <a:tint val="75000"/>
                  </a:schemeClr>
                </a:solidFill>
                <a:latin typeface="현대하모니 M" pitchFamily="18" charset="-127"/>
                <a:ea typeface="현대하모니 M" pitchFamily="18" charset="-127"/>
              </a:defRPr>
            </a:lvl1pPr>
            <a:lvl2pPr marL="478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78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67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15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945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735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52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31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8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6320571" y="474664"/>
            <a:ext cx="342900" cy="525109"/>
          </a:xfrm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현대하모니 M" pitchFamily="18" charset="-127"/>
                <a:ea typeface="현대하모니 M" pitchFamily="18" charset="-127"/>
              </a:defRPr>
            </a:lvl1pPr>
          </a:lstStyle>
          <a:p>
            <a:pPr>
              <a:defRPr/>
            </a:pPr>
            <a:fld id="{13527AB9-6298-44FA-9E1C-7B66247BD5AA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89" y="9450492"/>
            <a:ext cx="1013218" cy="3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5116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2102" y="0"/>
            <a:ext cx="6855898" cy="990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Group 9"/>
          <p:cNvGrpSpPr>
            <a:grpSpLocks/>
          </p:cNvGrpSpPr>
          <p:nvPr userDrawn="1"/>
        </p:nvGrpSpPr>
        <p:grpSpPr bwMode="auto">
          <a:xfrm>
            <a:off x="188975" y="1263474"/>
            <a:ext cx="6480052" cy="401284"/>
            <a:chOff x="329" y="1821"/>
            <a:chExt cx="6071" cy="0"/>
          </a:xfrm>
        </p:grpSpPr>
        <p:sp>
          <p:nvSpPr>
            <p:cNvPr id="4" name="Line 10"/>
            <p:cNvSpPr>
              <a:spLocks noChangeShapeType="1"/>
            </p:cNvSpPr>
            <p:nvPr/>
          </p:nvSpPr>
          <p:spPr bwMode="auto">
            <a:xfrm>
              <a:off x="329" y="1821"/>
              <a:ext cx="4534" cy="0"/>
            </a:xfrm>
            <a:prstGeom prst="line">
              <a:avLst/>
            </a:prstGeom>
            <a:noFill/>
            <a:ln w="25400">
              <a:solidFill>
                <a:srgbClr val="AEAEAE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4400"/>
              <a:endParaRPr lang="ko-KR" altLang="en-US" sz="1800" b="0">
                <a:solidFill>
                  <a:srgbClr val="000000"/>
                </a:solidFill>
              </a:endParaRPr>
            </a:p>
          </p:txBody>
        </p:sp>
        <p:sp>
          <p:nvSpPr>
            <p:cNvPr id="5" name="Line 11"/>
            <p:cNvSpPr>
              <a:spLocks noChangeShapeType="1"/>
            </p:cNvSpPr>
            <p:nvPr/>
          </p:nvSpPr>
          <p:spPr bwMode="auto">
            <a:xfrm>
              <a:off x="4926" y="1821"/>
              <a:ext cx="1474" cy="0"/>
            </a:xfrm>
            <a:prstGeom prst="line">
              <a:avLst/>
            </a:prstGeom>
            <a:noFill/>
            <a:ln w="25400">
              <a:solidFill>
                <a:srgbClr val="AEAEAE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4400"/>
              <a:endParaRPr lang="ko-KR" altLang="en-US" sz="1800" b="0">
                <a:solidFill>
                  <a:srgbClr val="000000"/>
                </a:solidFill>
              </a:endParaRPr>
            </a:p>
          </p:txBody>
        </p:sp>
      </p:grpSp>
      <p:pic>
        <p:nvPicPr>
          <p:cNvPr id="6" name="Picture 146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3257" y="9474911"/>
            <a:ext cx="93577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제목 1"/>
          <p:cNvSpPr>
            <a:spLocks noGrp="1"/>
          </p:cNvSpPr>
          <p:nvPr>
            <p:ph type="ctrTitle"/>
          </p:nvPr>
        </p:nvSpPr>
        <p:spPr>
          <a:xfrm>
            <a:off x="314945" y="480503"/>
            <a:ext cx="4659459" cy="731591"/>
          </a:xfrm>
        </p:spPr>
        <p:txBody>
          <a:bodyPr/>
          <a:lstStyle>
            <a:lvl1pPr algn="l">
              <a:defRPr sz="2600">
                <a:latin typeface="현대하모니 M" pitchFamily="18" charset="-127"/>
                <a:ea typeface="현대하모니 M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8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6320571" y="726626"/>
            <a:ext cx="342900" cy="525109"/>
          </a:xfrm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현대하모니 M" pitchFamily="18" charset="-127"/>
                <a:ea typeface="현대하모니 M" pitchFamily="18" charset="-127"/>
              </a:defRPr>
            </a:lvl1pPr>
          </a:lstStyle>
          <a:p>
            <a:pPr>
              <a:defRPr/>
            </a:pPr>
            <a:fld id="{13527AB9-6298-44FA-9E1C-7B66247BD5AA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188975" y="9489504"/>
            <a:ext cx="21599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latin typeface="+mj-lt"/>
                <a:ea typeface="HDharmony L" pitchFamily="18" charset="-127"/>
              </a:rPr>
              <a:t>Together</a:t>
            </a:r>
            <a:r>
              <a:rPr lang="en-US" altLang="zh-CN" sz="1200" baseline="0" dirty="0" smtClean="0">
                <a:latin typeface="+mj-lt"/>
                <a:ea typeface="HDharmony L" pitchFamily="18" charset="-127"/>
              </a:rPr>
              <a:t> We can</a:t>
            </a:r>
            <a:endParaRPr lang="zh-CN" altLang="en-US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022227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5784" tIns="47892" rIns="95784" bIns="4789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342900" y="2311401"/>
            <a:ext cx="6172200" cy="6537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5784" tIns="47892" rIns="95784" bIns="4789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5784" tIns="47892" rIns="95784" bIns="47892" rtlCol="0" anchor="ctr"/>
          <a:lstStyle>
            <a:lvl1pPr algn="l" defTabSz="957838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wrap="square" lIns="95784" tIns="47892" rIns="95784" bIns="47892" numCol="1" anchor="ctr" anchorCtr="0" compatLnSpc="1">
            <a:prstTxWarp prst="textNoShape">
              <a:avLst/>
            </a:prstTxWarp>
          </a:bodyPr>
          <a:lstStyle>
            <a:lvl1pPr algn="ctr">
              <a:defRPr kumimoji="0" sz="1300" b="0">
                <a:solidFill>
                  <a:srgbClr val="898989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5784" tIns="47892" rIns="95784" bIns="47892" rtlCol="0" anchor="ctr"/>
          <a:lstStyle>
            <a:lvl1pPr algn="r" defTabSz="957838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FCB10B8-AEA0-4067-92E7-B5CB4600ECDE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471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3" r:id="rId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57263" rtl="0" eaLnBrk="0" fontAlgn="base" latinLnBrk="1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57263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defTabSz="957263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defTabSz="957263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defTabSz="957263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19847" algn="ctr" defTabSz="957776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839694" algn="ctr" defTabSz="957776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259540" algn="ctr" defTabSz="957776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679387" algn="ctr" defTabSz="957776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57188" indent="-357188" algn="l" defTabSz="957263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76288" indent="-298450" algn="l" defTabSz="957263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5388" indent="-238125" algn="l" defTabSz="957263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4813" indent="-238125" algn="l" defTabSz="957263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4238" indent="-238125" algn="l" defTabSz="957263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4055" indent="-239460" algn="l" defTabSz="95783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12975" indent="-239460" algn="l" defTabSz="95783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91894" indent="-239460" algn="l" defTabSz="95783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70813" indent="-239460" algn="l" defTabSz="95783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5783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8919" algn="l" defTabSz="95783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7838" algn="l" defTabSz="95783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757" algn="l" defTabSz="95783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677" algn="l" defTabSz="95783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4596" algn="l" defTabSz="95783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3515" algn="l" defTabSz="95783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2434" algn="l" defTabSz="95783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1353" algn="l" defTabSz="95783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hyperlink" Target="mailto:recruit@hyundai-hmtc.com" TargetMode="Externa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招聘用图片\I-uuvjszIF4cMTx4K6Ny5IzCZZQc12.jpg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1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04" y="94699"/>
            <a:ext cx="6667500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3993" y="2144688"/>
            <a:ext cx="62820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b="0" dirty="0" smtClean="0">
                <a:latin typeface="HDharmony L" pitchFamily="18" charset="-127"/>
              </a:rPr>
              <a:t>公司介绍</a:t>
            </a:r>
            <a:endParaRPr lang="en-US" altLang="zh-CN" sz="1200" b="0" dirty="0" smtClean="0">
              <a:latin typeface="HDharmony L" pitchFamily="18" charset="-127"/>
              <a:ea typeface="HDharmony L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200" b="0" dirty="0" smtClean="0">
                <a:latin typeface="HDharmony L" pitchFamily="18" charset="-127"/>
              </a:rPr>
              <a:t>现代</a:t>
            </a:r>
            <a:r>
              <a:rPr lang="zh-CN" altLang="en-US" sz="1200" b="0" dirty="0">
                <a:latin typeface="HDharmony L" pitchFamily="18" charset="-127"/>
              </a:rPr>
              <a:t>汽车研发中心（中国）有限公司（以下简称</a:t>
            </a:r>
            <a:r>
              <a:rPr lang="en-US" altLang="zh-CN" sz="1200" b="0" dirty="0">
                <a:latin typeface="HDharmony L" pitchFamily="18" charset="-127"/>
                <a:ea typeface="HDharmony L" pitchFamily="18" charset="-127"/>
              </a:rPr>
              <a:t>HMTC</a:t>
            </a:r>
            <a:r>
              <a:rPr lang="zh-CN" altLang="en-US" sz="1200" b="0" dirty="0">
                <a:latin typeface="HDharmony L" pitchFamily="18" charset="-127"/>
              </a:rPr>
              <a:t>）成立于</a:t>
            </a:r>
            <a:r>
              <a:rPr lang="en-US" altLang="zh-CN" sz="1200" b="0" dirty="0">
                <a:latin typeface="HDharmony L" pitchFamily="18" charset="-127"/>
                <a:ea typeface="HDharmony L" pitchFamily="18" charset="-127"/>
              </a:rPr>
              <a:t>2013</a:t>
            </a:r>
            <a:r>
              <a:rPr lang="zh-CN" altLang="en-US" sz="1200" b="0" dirty="0">
                <a:latin typeface="HDharmony L" pitchFamily="18" charset="-127"/>
              </a:rPr>
              <a:t>年</a:t>
            </a:r>
            <a:r>
              <a:rPr lang="en-US" altLang="zh-CN" sz="1200" b="0" dirty="0">
                <a:latin typeface="HDharmony L" pitchFamily="18" charset="-127"/>
                <a:ea typeface="HDharmony L" pitchFamily="18" charset="-127"/>
              </a:rPr>
              <a:t>2</a:t>
            </a:r>
            <a:r>
              <a:rPr lang="zh-CN" altLang="en-US" sz="1200" b="0" dirty="0">
                <a:latin typeface="HDharmony L" pitchFamily="18" charset="-127"/>
              </a:rPr>
              <a:t>月，由韩国现代汽车集团独资建设，是现代集团海外最大的研发</a:t>
            </a:r>
            <a:r>
              <a:rPr lang="zh-CN" altLang="en-US" sz="1200" b="0" dirty="0" smtClean="0">
                <a:latin typeface="HDharmony L" pitchFamily="18" charset="-127"/>
              </a:rPr>
              <a:t>中心</a:t>
            </a:r>
            <a:r>
              <a:rPr lang="zh-CN" altLang="en-US" sz="1200" b="0" dirty="0">
                <a:latin typeface="HDharmony L" pitchFamily="18" charset="-127"/>
              </a:rPr>
              <a:t>。</a:t>
            </a:r>
            <a:r>
              <a:rPr lang="en-US" altLang="zh-CN" sz="1200" b="0" dirty="0" smtClean="0">
                <a:latin typeface="HDharmony L" pitchFamily="18" charset="-127"/>
                <a:ea typeface="HDharmony L" pitchFamily="18" charset="-127"/>
              </a:rPr>
              <a:t>HMTC</a:t>
            </a:r>
            <a:r>
              <a:rPr lang="zh-CN" altLang="en-US" sz="1200" b="0" dirty="0">
                <a:latin typeface="HDharmony L" pitchFamily="18" charset="-127"/>
              </a:rPr>
              <a:t>位于山东烟台经济技术开发区</a:t>
            </a:r>
            <a:r>
              <a:rPr lang="zh-CN" altLang="en-US" sz="1200" b="0" dirty="0" smtClean="0">
                <a:latin typeface="HDharmony L" pitchFamily="18" charset="-127"/>
              </a:rPr>
              <a:t>，</a:t>
            </a:r>
            <a:r>
              <a:rPr lang="en-US" altLang="zh-CN" sz="1200" b="0" dirty="0" smtClean="0">
                <a:latin typeface="HDharmony L" pitchFamily="18" charset="-127"/>
                <a:ea typeface="HDharmony L" pitchFamily="18" charset="-127"/>
              </a:rPr>
              <a:t>HMTC</a:t>
            </a:r>
            <a:r>
              <a:rPr lang="zh-CN" altLang="en-US" sz="1200" b="0" dirty="0">
                <a:latin typeface="HDharmony L" pitchFamily="18" charset="-127"/>
              </a:rPr>
              <a:t>以研发适合中国市场的车辆为使命，为中国消费者提供最优秀的产品和服务为宗旨</a:t>
            </a:r>
            <a:r>
              <a:rPr lang="zh-CN" altLang="en-US" sz="1200" b="0" dirty="0" smtClean="0">
                <a:latin typeface="HDharmony L" pitchFamily="18" charset="-127"/>
              </a:rPr>
              <a:t>，主要</a:t>
            </a:r>
            <a:r>
              <a:rPr lang="zh-CN" altLang="en-US" sz="1200" b="0" dirty="0">
                <a:latin typeface="HDharmony L" pitchFamily="18" charset="-127"/>
              </a:rPr>
              <a:t>负责新能源车型及传统燃料车辆的产品企划、设计、试制、试验、法规认证等一整套车辆开发流程，并对北京现代和东风悦达起亚提供技术上的支持。</a:t>
            </a:r>
          </a:p>
        </p:txBody>
      </p:sp>
      <p:sp>
        <p:nvSpPr>
          <p:cNvPr id="5" name="제목 1"/>
          <p:cNvSpPr txBox="1">
            <a:spLocks/>
          </p:cNvSpPr>
          <p:nvPr/>
        </p:nvSpPr>
        <p:spPr bwMode="auto">
          <a:xfrm>
            <a:off x="557744" y="552381"/>
            <a:ext cx="4959487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defTabSz="957263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57263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57263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57263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57263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zh-CN" altLang="en-US" sz="2600" dirty="0" smtClean="0">
                <a:solidFill>
                  <a:schemeClr val="accent1">
                    <a:lumMod val="75000"/>
                  </a:schemeClr>
                </a:solidFill>
                <a:latin typeface="현대하모니 B" pitchFamily="18" charset="-127"/>
                <a:ea typeface="현대하모니 B" pitchFamily="18" charset="-127"/>
              </a:rPr>
              <a:t>现代汽车研发中心</a:t>
            </a:r>
            <a:r>
              <a:rPr lang="en-US" altLang="zh-CN" sz="2600" dirty="0" smtClean="0">
                <a:solidFill>
                  <a:schemeClr val="accent1">
                    <a:lumMod val="75000"/>
                  </a:schemeClr>
                </a:solidFill>
                <a:latin typeface="현대하모니 B" pitchFamily="18" charset="-127"/>
                <a:ea typeface="현대하모니 B" pitchFamily="18" charset="-127"/>
              </a:rPr>
              <a:t>2018</a:t>
            </a:r>
            <a:r>
              <a:rPr lang="zh-CN" altLang="en-US" sz="2600" dirty="0" smtClean="0">
                <a:solidFill>
                  <a:schemeClr val="accent1">
                    <a:lumMod val="75000"/>
                  </a:schemeClr>
                </a:solidFill>
                <a:latin typeface="현대하모니 B" pitchFamily="18" charset="-127"/>
                <a:ea typeface="현대하모니 B" pitchFamily="18" charset="-127"/>
              </a:rPr>
              <a:t>年秋季</a:t>
            </a:r>
            <a:endParaRPr lang="en-US" altLang="zh-CN" sz="2600" dirty="0">
              <a:solidFill>
                <a:schemeClr val="accent1">
                  <a:lumMod val="75000"/>
                </a:schemeClr>
              </a:solidFill>
              <a:latin typeface="현대하모니 B" pitchFamily="18" charset="-127"/>
              <a:ea typeface="현대하모니 B" pitchFamily="18" charset="-127"/>
            </a:endParaRPr>
          </a:p>
          <a:p>
            <a:r>
              <a:rPr lang="en-US" altLang="ko-KR" sz="2600" dirty="0" smtClean="0">
                <a:solidFill>
                  <a:schemeClr val="accent1">
                    <a:lumMod val="75000"/>
                  </a:schemeClr>
                </a:solidFill>
                <a:latin typeface="현대하모니 B" pitchFamily="18" charset="-127"/>
                <a:ea typeface="현대하모니 B" pitchFamily="18" charset="-127"/>
              </a:rPr>
              <a:t>R&amp;D </a:t>
            </a:r>
            <a:r>
              <a:rPr lang="zh-CN" altLang="en-US" sz="2600" dirty="0" smtClean="0">
                <a:solidFill>
                  <a:schemeClr val="accent1">
                    <a:lumMod val="75000"/>
                  </a:schemeClr>
                </a:solidFill>
                <a:latin typeface="현대하모니 B" pitchFamily="18" charset="-127"/>
                <a:ea typeface="현대하모니 B" pitchFamily="18" charset="-127"/>
              </a:rPr>
              <a:t>英才</a:t>
            </a:r>
            <a:r>
              <a:rPr lang="zh-CN" altLang="en-US" sz="2600" dirty="0">
                <a:solidFill>
                  <a:schemeClr val="accent1">
                    <a:lumMod val="75000"/>
                  </a:schemeClr>
                </a:solidFill>
                <a:latin typeface="현대하모니 B" pitchFamily="18" charset="-127"/>
                <a:ea typeface="현대하모니 B" pitchFamily="18" charset="-127"/>
              </a:rPr>
              <a:t>招聘</a:t>
            </a:r>
            <a:endParaRPr lang="ko-KR" altLang="en-US" sz="2600" dirty="0">
              <a:solidFill>
                <a:schemeClr val="accent1">
                  <a:lumMod val="75000"/>
                </a:schemeClr>
              </a:solidFill>
              <a:latin typeface="현대하모니 B" pitchFamily="18" charset="-127"/>
              <a:ea typeface="현대하모니 B" pitchFamily="18" charset="-127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457098"/>
              </p:ext>
            </p:extLst>
          </p:nvPr>
        </p:nvGraphicFramePr>
        <p:xfrm>
          <a:off x="260648" y="4172892"/>
          <a:ext cx="6368147" cy="4118000"/>
        </p:xfrm>
        <a:graphic>
          <a:graphicData uri="http://schemas.openxmlformats.org/drawingml/2006/table">
            <a:tbl>
              <a:tblPr/>
              <a:tblGrid>
                <a:gridCol w="779946"/>
                <a:gridCol w="193006"/>
                <a:gridCol w="1125694"/>
                <a:gridCol w="2989053"/>
                <a:gridCol w="1280448"/>
              </a:tblGrid>
              <a:tr h="18989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1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Dharmony L" pitchFamily="18" charset="-127"/>
                        </a:rPr>
                        <a:t>领域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1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Dharmony L" pitchFamily="18" charset="-127"/>
                        </a:rPr>
                        <a:t>专业需求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1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Dharmony L" pitchFamily="18" charset="-127"/>
                        </a:rPr>
                        <a:t>工作地点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车辆设计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车身设计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현대하모니 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9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机械工程、车辆工程</a:t>
                      </a:r>
                      <a:b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</a:b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机械设计制造及其自动化</a:t>
                      </a:r>
                      <a:b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</a:b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能源与动力工程</a:t>
                      </a:r>
                      <a:b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</a:b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汽车机械电子工程</a:t>
                      </a:r>
                      <a:b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</a:b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动力工程及工程热物理</a:t>
                      </a:r>
                      <a:b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</a:b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汽车服务工程</a:t>
                      </a:r>
                      <a:b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</a:b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载运工具运用工程</a:t>
                      </a:r>
                      <a:b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</a:b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汽车运用工程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14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烟台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内外饰设计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현대하모니 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905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底盘设计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현대하모니 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9050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车辆试验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车辆试验</a:t>
                      </a:r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  <a:ea typeface="HDharmony L" pitchFamily="18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zh-CN" sz="1000" b="0" i="0" u="none" strike="noStrike">
                        <a:solidFill>
                          <a:srgbClr val="000000"/>
                        </a:solidFill>
                        <a:effectLst/>
                        <a:latin typeface="현대하모니 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905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车辆试验</a:t>
                      </a:r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  <a:ea typeface="HDharmony L" pitchFamily="18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zh-CN" sz="1000" b="0" i="0" u="none" strike="noStrike">
                        <a:solidFill>
                          <a:srgbClr val="000000"/>
                        </a:solidFill>
                        <a:effectLst/>
                        <a:latin typeface="현대하모니 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905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  <a:ea typeface="HDharmony L" pitchFamily="18" charset="-127"/>
                        </a:rPr>
                        <a:t>PT</a:t>
                      </a: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试验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현대하모니 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新能源汽车开发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9050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试制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法规认证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32048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产品企划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机械工程、车辆工程</a:t>
                      </a:r>
                      <a:b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</a:b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机械设计制造及其自动化</a:t>
                      </a:r>
                      <a:b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</a:b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汽车服务工程</a:t>
                      </a:r>
                      <a:b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</a:b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经营、经济、管理学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HDharmony L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9050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材料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金属材料、高分子材料、化学化工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电子开发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电子信息工程</a:t>
                      </a:r>
                      <a:b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</a:b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信息与通讯工程</a:t>
                      </a:r>
                      <a:b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</a:b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电气工程</a:t>
                      </a:r>
                      <a:b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</a:b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电气工程及其自动化</a:t>
                      </a:r>
                      <a:b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</a:b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电路与系统</a:t>
                      </a:r>
                      <a:b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</a:b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测控技术与仪器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90500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行政支援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人事总务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人力资源，管理，经营学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90500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情报技术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Dharmony L" pitchFamily="18" charset="-127"/>
                        </a:rPr>
                        <a:t>计算机，网络系统，电子工程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54368" y="8463260"/>
            <a:ext cx="64260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0" dirty="0">
                <a:latin typeface="HDharmony L" pitchFamily="18" charset="-127"/>
              </a:rPr>
              <a:t>招聘对象：</a:t>
            </a:r>
            <a:r>
              <a:rPr lang="en-US" altLang="zh-CN" sz="1200" b="0" dirty="0" smtClean="0">
                <a:latin typeface="HDharmony L" pitchFamily="18" charset="-127"/>
                <a:ea typeface="HDharmony L" pitchFamily="18" charset="-127"/>
              </a:rPr>
              <a:t>2019</a:t>
            </a:r>
            <a:r>
              <a:rPr lang="zh-CN" altLang="en-US" sz="1200" b="0" dirty="0" smtClean="0">
                <a:latin typeface="HDharmony L" pitchFamily="18" charset="-127"/>
              </a:rPr>
              <a:t>年</a:t>
            </a:r>
            <a:r>
              <a:rPr lang="zh-CN" altLang="en-US" sz="1200" b="0" dirty="0">
                <a:latin typeface="HDharmony L" pitchFamily="18" charset="-127"/>
              </a:rPr>
              <a:t>本科及硕士应届</a:t>
            </a:r>
            <a:r>
              <a:rPr lang="zh-CN" altLang="en-US" sz="1200" b="0" dirty="0" smtClean="0">
                <a:latin typeface="HDharmony L" pitchFamily="18" charset="-127"/>
              </a:rPr>
              <a:t>毕业生</a:t>
            </a:r>
            <a:endParaRPr lang="en-US" altLang="zh-CN" sz="1200" b="0" dirty="0" smtClean="0">
              <a:latin typeface="HDharmony L" pitchFamily="18" charset="-127"/>
            </a:endParaRPr>
          </a:p>
          <a:p>
            <a:r>
              <a:rPr lang="zh-CN" altLang="en-US" sz="1200" b="0" dirty="0" smtClean="0">
                <a:latin typeface="HDharmony L" pitchFamily="18" charset="-127"/>
              </a:rPr>
              <a:t>申请</a:t>
            </a:r>
            <a:r>
              <a:rPr lang="zh-CN" altLang="en-US" sz="1200" b="0" dirty="0">
                <a:latin typeface="HDharmony L" pitchFamily="18" charset="-127"/>
              </a:rPr>
              <a:t>方式</a:t>
            </a:r>
            <a:r>
              <a:rPr lang="zh-CN" altLang="en-US" sz="1200" b="0" dirty="0" smtClean="0">
                <a:latin typeface="HDharmony L" pitchFamily="18" charset="-127"/>
              </a:rPr>
              <a:t>：</a:t>
            </a:r>
            <a:r>
              <a:rPr lang="en-US" altLang="zh-CN" sz="1200" b="0" dirty="0" smtClean="0">
                <a:latin typeface="HDharmony L" pitchFamily="18" charset="-127"/>
                <a:ea typeface="HDharmony L" pitchFamily="18" charset="-127"/>
                <a:hlinkClick r:id="rId5"/>
              </a:rPr>
              <a:t>recruit@hyundai-hmtc.com</a:t>
            </a:r>
            <a:r>
              <a:rPr lang="en-US" altLang="zh-CN" sz="1200" b="0" dirty="0" smtClean="0">
                <a:latin typeface="HDharmony L" pitchFamily="18" charset="-127"/>
                <a:ea typeface="HDharmony L" pitchFamily="18" charset="-127"/>
              </a:rPr>
              <a:t> </a:t>
            </a:r>
          </a:p>
          <a:p>
            <a:r>
              <a:rPr lang="zh-CN" altLang="en-US" sz="1200" b="0" dirty="0" smtClean="0">
                <a:latin typeface="HDharmony L" pitchFamily="18" charset="-127"/>
              </a:rPr>
              <a:t>申请</a:t>
            </a:r>
            <a:r>
              <a:rPr lang="zh-CN" altLang="en-US" sz="1200" b="0" dirty="0">
                <a:latin typeface="HDharmony L" pitchFamily="18" charset="-127"/>
              </a:rPr>
              <a:t>时间：</a:t>
            </a:r>
            <a:r>
              <a:rPr lang="en-US" altLang="zh-CN" sz="1200" b="0" dirty="0" smtClean="0">
                <a:latin typeface="HDharmony L" pitchFamily="18" charset="-127"/>
                <a:ea typeface="HDharmony L" pitchFamily="18" charset="-127"/>
              </a:rPr>
              <a:t>2018.9.10 - 2018.10.1</a:t>
            </a:r>
            <a:endParaRPr lang="en-US" altLang="zh-CN" sz="1200" b="0" dirty="0">
              <a:latin typeface="HDharmony L" pitchFamily="18" charset="-127"/>
              <a:ea typeface="HDharmony L" pitchFamily="18" charset="-127"/>
            </a:endParaRPr>
          </a:p>
          <a:p>
            <a:r>
              <a:rPr lang="zh-CN" altLang="en-US" sz="1200" b="0" dirty="0">
                <a:latin typeface="HDharmony L" pitchFamily="18" charset="-127"/>
              </a:rPr>
              <a:t>咨询电话</a:t>
            </a:r>
            <a:r>
              <a:rPr lang="zh-CN" altLang="en-US" sz="1200" b="0" dirty="0" smtClean="0">
                <a:latin typeface="HDharmony L" pitchFamily="18" charset="-127"/>
              </a:rPr>
              <a:t>：</a:t>
            </a:r>
            <a:r>
              <a:rPr lang="en-US" altLang="zh-CN" sz="1200" b="0" dirty="0" smtClean="0">
                <a:latin typeface="HDharmony L" pitchFamily="18" charset="-127"/>
              </a:rPr>
              <a:t>86-</a:t>
            </a:r>
            <a:r>
              <a:rPr lang="en-US" altLang="zh-CN" sz="1200" b="0" dirty="0" smtClean="0">
                <a:latin typeface="HDharmony L" pitchFamily="18" charset="-127"/>
                <a:ea typeface="HDharmony L" pitchFamily="18" charset="-127"/>
              </a:rPr>
              <a:t>0535-341-2117</a:t>
            </a:r>
            <a:r>
              <a:rPr lang="zh-CN" altLang="en-US" sz="1200" b="0" dirty="0" smtClean="0">
                <a:latin typeface="HDharmony L" pitchFamily="18" charset="-127"/>
              </a:rPr>
              <a:t>， </a:t>
            </a:r>
            <a:r>
              <a:rPr lang="en-US" altLang="zh-CN" sz="1200" b="0" dirty="0" smtClean="0">
                <a:latin typeface="HDharmony L" pitchFamily="18" charset="-127"/>
              </a:rPr>
              <a:t>86-</a:t>
            </a:r>
            <a:r>
              <a:rPr lang="en-US" altLang="zh-CN" sz="1200" b="0" dirty="0" smtClean="0">
                <a:latin typeface="HDharmony L" pitchFamily="18" charset="-127"/>
                <a:ea typeface="HDharmony L" pitchFamily="18" charset="-127"/>
              </a:rPr>
              <a:t>0535-341-2113</a:t>
            </a:r>
            <a:endParaRPr lang="en-US" altLang="zh-CN" sz="1200" b="0" dirty="0">
              <a:latin typeface="HDharmony L" pitchFamily="18" charset="-127"/>
              <a:ea typeface="HDharmony 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1931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11153</TotalTime>
  <Words>386</Words>
  <Application>Microsoft Office PowerPoint</Application>
  <PresentationFormat>A4 용지(210x297mm)</PresentationFormat>
  <Paragraphs>36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2_Office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Junsick</dc:creator>
  <cp:lastModifiedBy>admin</cp:lastModifiedBy>
  <cp:revision>291</cp:revision>
  <cp:lastPrinted>2018-08-31T03:45:40Z</cp:lastPrinted>
  <dcterms:created xsi:type="dcterms:W3CDTF">2012-06-03T16:57:30Z</dcterms:created>
  <dcterms:modified xsi:type="dcterms:W3CDTF">2018-09-18T03:34:55Z</dcterms:modified>
</cp:coreProperties>
</file>